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49" r:id="rId1"/>
    <p:sldMasterId id="2147483750" r:id="rId2"/>
  </p:sldMasterIdLst>
  <p:notesMasterIdLst>
    <p:notesMasterId r:id="rId49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301" r:id="rId18"/>
    <p:sldId id="300" r:id="rId19"/>
    <p:sldId id="272" r:id="rId20"/>
    <p:sldId id="273" r:id="rId21"/>
    <p:sldId id="274" r:id="rId22"/>
    <p:sldId id="275" r:id="rId23"/>
    <p:sldId id="302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</p:sldIdLst>
  <p:sldSz cx="9144000" cy="5143500" type="screen16x9"/>
  <p:notesSz cx="6858000" cy="9144000"/>
  <p:embeddedFontLst>
    <p:embeddedFont>
      <p:font typeface="Roboto Medium" panose="020B0604020202020204" charset="0"/>
      <p:regular r:id="rId50"/>
      <p:bold r:id="rId51"/>
      <p:italic r:id="rId52"/>
      <p:boldItalic r:id="rId53"/>
    </p:embeddedFont>
    <p:embeddedFont>
      <p:font typeface="Roboto Mono" panose="020B0604020202020204" charset="0"/>
      <p:regular r:id="rId54"/>
      <p:bold r:id="rId55"/>
      <p:italic r:id="rId56"/>
      <p:boldItalic r:id="rId57"/>
    </p:embeddedFont>
    <p:embeddedFont>
      <p:font typeface="Roboto Mono Medium" panose="020B0604020202020204" charset="0"/>
      <p:regular r:id="rId58"/>
      <p:bold r:id="rId59"/>
      <p:italic r:id="rId60"/>
      <p:boldItalic r:id="rId61"/>
    </p:embeddedFont>
    <p:embeddedFont>
      <p:font typeface="Roboto Light" panose="020B0604020202020204" charset="0"/>
      <p:regular r:id="rId62"/>
      <p:bold r:id="rId63"/>
      <p:italic r:id="rId64"/>
      <p:boldItalic r:id="rId65"/>
    </p:embeddedFont>
    <p:embeddedFont>
      <p:font typeface="Roboto" panose="020B0604020202020204" charset="0"/>
      <p:regular r:id="rId66"/>
      <p:bold r:id="rId67"/>
      <p:italic r:id="rId68"/>
      <p:boldItalic r:id="rId69"/>
    </p:embeddedFont>
    <p:embeddedFont>
      <p:font typeface="Roboto Thin" panose="020B0604020202020204" charset="0"/>
      <p:regular r:id="rId70"/>
      <p:bold r:id="rId71"/>
      <p:italic r:id="rId72"/>
      <p:boldItalic r:id="rId7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3953" autoAdjust="0"/>
  </p:normalViewPr>
  <p:slideViewPr>
    <p:cSldViewPr snapToGrid="0">
      <p:cViewPr varScale="1">
        <p:scale>
          <a:sx n="112" d="100"/>
          <a:sy n="112" d="100"/>
        </p:scale>
        <p:origin x="158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font" Target="fonts/font1.fntdata"/><Relationship Id="rId55" Type="http://schemas.openxmlformats.org/officeDocument/2006/relationships/font" Target="fonts/font6.fntdata"/><Relationship Id="rId63" Type="http://schemas.openxmlformats.org/officeDocument/2006/relationships/font" Target="fonts/font14.fntdata"/><Relationship Id="rId68" Type="http://schemas.openxmlformats.org/officeDocument/2006/relationships/font" Target="fonts/font19.fntdata"/><Relationship Id="rId76" Type="http://schemas.openxmlformats.org/officeDocument/2006/relationships/theme" Target="theme/theme1.xml"/><Relationship Id="rId7" Type="http://schemas.openxmlformats.org/officeDocument/2006/relationships/slide" Target="slides/slide5.xml"/><Relationship Id="rId71" Type="http://schemas.openxmlformats.org/officeDocument/2006/relationships/font" Target="fonts/font22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font" Target="fonts/font4.fntdata"/><Relationship Id="rId58" Type="http://schemas.openxmlformats.org/officeDocument/2006/relationships/font" Target="fonts/font9.fntdata"/><Relationship Id="rId66" Type="http://schemas.openxmlformats.org/officeDocument/2006/relationships/font" Target="fonts/font17.fntdata"/><Relationship Id="rId7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notesMaster" Target="notesMasters/notesMaster1.xml"/><Relationship Id="rId57" Type="http://schemas.openxmlformats.org/officeDocument/2006/relationships/font" Target="fonts/font8.fntdata"/><Relationship Id="rId61" Type="http://schemas.openxmlformats.org/officeDocument/2006/relationships/font" Target="fonts/font12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font" Target="fonts/font3.fntdata"/><Relationship Id="rId60" Type="http://schemas.openxmlformats.org/officeDocument/2006/relationships/font" Target="fonts/font11.fntdata"/><Relationship Id="rId65" Type="http://schemas.openxmlformats.org/officeDocument/2006/relationships/font" Target="fonts/font16.fntdata"/><Relationship Id="rId73" Type="http://schemas.openxmlformats.org/officeDocument/2006/relationships/font" Target="fonts/font24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font" Target="fonts/font7.fntdata"/><Relationship Id="rId64" Type="http://schemas.openxmlformats.org/officeDocument/2006/relationships/font" Target="fonts/font15.fntdata"/><Relationship Id="rId69" Type="http://schemas.openxmlformats.org/officeDocument/2006/relationships/font" Target="fonts/font20.fntdata"/><Relationship Id="rId77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font" Target="fonts/font2.fntdata"/><Relationship Id="rId72" Type="http://schemas.openxmlformats.org/officeDocument/2006/relationships/font" Target="fonts/font23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font" Target="fonts/font10.fntdata"/><Relationship Id="rId67" Type="http://schemas.openxmlformats.org/officeDocument/2006/relationships/font" Target="fonts/font18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font" Target="fonts/font5.fntdata"/><Relationship Id="rId62" Type="http://schemas.openxmlformats.org/officeDocument/2006/relationships/font" Target="fonts/font13.fntdata"/><Relationship Id="rId70" Type="http://schemas.openxmlformats.org/officeDocument/2006/relationships/font" Target="fonts/font21.fntdata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0" name="Google Shape;2030;g4f80a3047b_0_9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1" name="Google Shape;2031;g4f80a3047b_0_9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9" name="Google Shape;2209;g5687ab57dd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0" name="Google Shape;2210;g5687ab57dd_0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Preprocessors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: Filters that identify packets that should be flagged for later inspection.</a:t>
            </a:r>
          </a:p>
          <a:p>
            <a:pPr marL="158750" indent="0"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6" name="Google Shape;2236;g5687ab57dd_0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7" name="Google Shape;2237;g5687ab57dd_0_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Before we get to the detection engine, we need to cover the Rule File.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0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Plain-text files which contain a list of rules in Snort syntax. This syntax specifies the protocols, addresses, and byte sequences to monitor traffic for; any output plug-ins needed for Snort to generate the right alerts/logs; and other minutiae students will encounter in the exercises. Those rules files can be updated by the administrator.</a:t>
            </a: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" name="Google Shape;2263;g5687ab57dd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4" name="Google Shape;2264;g5687ab57dd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Detection plugins check a single aspect of a packet for a value defined within a rule and determine if the packet data meets their acceptance criteria. For example, the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tcp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flags detection plugin checks the flags section of TCP packets for matches with flag combinations defined in a particular rule. </a:t>
            </a: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0" name="Google Shape;2290;g5687ab57dd_0_1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1" name="Google Shape;2291;g5687ab57dd_0_1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Detection Engine: The detection engine reads the Rules files, then uses Detection Plug-Ins to match packets against the rules.</a:t>
            </a: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7" name="Google Shape;2317;g5687ab57dd_0_2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8" name="Google Shape;2318;g5687ab57dd_0_2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Output Plug-Ins: Modules which allow custom </a:t>
            </a:r>
            <a:r>
              <a:rPr lang="en-US" dirty="0" err="1" smtClean="0"/>
              <a:t>formating</a:t>
            </a:r>
            <a:r>
              <a:rPr lang="en-US" dirty="0" smtClean="0"/>
              <a:t> of notifications, such as alerts and logs. These can be used to make it easy for the user to access Snort data in many ways (via the console, extern files, databases, </a:t>
            </a:r>
            <a:r>
              <a:rPr lang="en-US" dirty="0" err="1" smtClean="0"/>
              <a:t>etc</a:t>
            </a:r>
            <a:r>
              <a:rPr lang="en-US" dirty="0" smtClean="0"/>
              <a:t>).</a:t>
            </a:r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4" name="Google Shape;2344;g5687ab57dd_0_2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5" name="Google Shape;2345;g5687ab57dd_0_2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Explain that rules files are the most commonly edited by Snort administrators. They live in </a:t>
            </a:r>
            <a:r>
              <a:rPr lang="en-US" b="1" dirty="0" smtClean="0"/>
              <a:t>/</a:t>
            </a:r>
            <a:r>
              <a:rPr lang="en-US" b="1" dirty="0" err="1" smtClean="0"/>
              <a:t>etc</a:t>
            </a:r>
            <a:r>
              <a:rPr lang="en-US" b="1" dirty="0" smtClean="0"/>
              <a:t>/snort/rules/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 smtClean="0"/>
          </a:p>
          <a:p>
            <a:pPr marL="158750" indent="0">
              <a:buNone/>
            </a:pP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Rules can direct Snort to monitor the following information:</a:t>
            </a:r>
          </a:p>
          <a:p>
            <a:r>
              <a:rPr lang="en-US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OSI Layer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e.g., you can watch for 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ip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vs 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tcp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data</a:t>
            </a:r>
          </a:p>
          <a:p>
            <a:r>
              <a:rPr lang="en-US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Source/Destination Address</a:t>
            </a:r>
            <a:endParaRPr lang="en-US" sz="1100" b="0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r>
              <a:rPr lang="en-US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Byte Sequences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i.e., patterns in the data packets contain that might be indicative of malware, etc.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15950" lvl="1" indent="0">
              <a:buNone/>
            </a:pPr>
            <a:endParaRPr lang="en-US" sz="1100" b="0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615950" lvl="1" indent="0">
              <a:buNone/>
            </a:pPr>
            <a:endParaRPr lang="en-US" sz="1100" b="0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615950" lvl="1" indent="0">
              <a:buNone/>
            </a:pP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Explain that this rule logs the message "IP Packet Detected" whenever it detects an IP packet.</a:t>
            </a:r>
          </a:p>
          <a:p>
            <a:pPr marL="158750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93643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g5687ab57dd_0_3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6" name="Google Shape;2356;g5687ab57dd_0_3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394189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g5687ab57dd_0_3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9" name="Google Shape;2369;g5687ab57dd_0_3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1" name="Google Shape;2381;g5687ab57dd_0_3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2" name="Google Shape;2382;g5687ab57dd_0_3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7" name="Google Shape;2037;g4ff33a291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8" name="Google Shape;2038;g4ff33a291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4" name="Google Shape;2394;g5687ab57dd_0_3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5" name="Google Shape;2395;g5687ab57dd_0_3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7" name="Google Shape;2407;g5687ab57dd_0_3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8" name="Google Shape;2408;g5687ab57dd_0_3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9" name="Google Shape;2419;g5687ab57dd_0_3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0" name="Google Shape;2420;g5687ab57dd_0_3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6" name="Google Shape;2426;g5687ab57dd_0_3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7" name="Google Shape;2427;g5687ab57dd_0_3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2" name="Google Shape;2432;g5687ab57dd_0_4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3" name="Google Shape;2433;g5687ab57dd_0_4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8" name="Google Shape;2438;g5687ab57dd_0_4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9" name="Google Shape;2439;g5687ab57dd_0_4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4" name="Google Shape;2444;g5687ab57dd_0_4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5" name="Google Shape;2445;g5687ab57dd_0_4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1" name="Google Shape;2451;g5687ab57dd_0_4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2" name="Google Shape;2452;g5687ab57dd_0_4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" name="Google Shape;2457;g5687ab57dd_0_4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8" name="Google Shape;2458;g5687ab57dd_0_4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1" name="Google Shape;2461;g5687ab57dd_0_4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2" name="Google Shape;2462;g5687ab57dd_0_4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" name="Google Shape;2048;g568636722d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9" name="Google Shape;2049;g568636722d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9" name="Google Shape;2469;g5687ab57dd_0_5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0" name="Google Shape;2470;g5687ab57dd_0_5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7" name="Google Shape;2477;g5687ab57dd_0_4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8" name="Google Shape;2478;g5687ab57dd_0_4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5" name="Google Shape;2485;g5687ab57dd_0_4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6" name="Google Shape;2486;g5687ab57dd_0_4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4" name="Google Shape;2494;g5687ab57dd_0_4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5" name="Google Shape;2495;g5687ab57dd_0_4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3" name="Google Shape;2503;g5687ab57dd_0_4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4" name="Google Shape;2504;g5687ab57dd_0_4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2" name="Google Shape;2512;g5687ab57dd_0_4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3" name="Google Shape;2513;g5687ab57dd_0_4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1" name="Google Shape;2521;g5687ab57dd_0_4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2" name="Google Shape;2522;g5687ab57dd_0_4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0" name="Google Shape;2530;g5687ab57dd_0_4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1" name="Google Shape;2531;g5687ab57dd_0_4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9" name="Google Shape;2539;g5687ab57dd_0_5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0" name="Google Shape;2540;g5687ab57dd_0_5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8" name="Google Shape;2548;g5687ab57dd_0_5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9" name="Google Shape;2549;g5687ab57dd_0_5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Google Shape;2055;g514aa9853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6" name="Google Shape;2056;g514aa9853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7" name="Google Shape;2557;g5687ab57dd_0_5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8" name="Google Shape;2558;g5687ab57dd_0_5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6" name="Google Shape;2566;g5687ab57dd_0_5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7" name="Google Shape;2567;g5687ab57dd_0_5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3" name="Google Shape;2573;g5687ab57dd_0_5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4" name="Google Shape;2574;g5687ab57dd_0_5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9" name="Google Shape;2579;g5687ab57dd_0_5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0" name="Google Shape;2580;g5687ab57dd_0_5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6" name="Google Shape;2586;g5687ab57dd_0_5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7" name="Google Shape;2587;g5687ab57dd_0_5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2" name="Google Shape;2592;g5687ab57dd_0_5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3" name="Google Shape;2593;g5687ab57dd_0_5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1" name="Google Shape;2061;g514aa98530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2" name="Google Shape;2062;g514aa98530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In practice, humans don't analyze firewall logs themselves— that task is automated by tools such as intrusion detection systems.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0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Intrusion detection systems read logs in real time, and notify administrators when they see something suspicious.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0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These suspicious patterns are called </a:t>
            </a:r>
            <a:r>
              <a:rPr lang="en-US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attack signatures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 These are patterns in network traffic that act as "fingerprints" of malicious activity. ID systems compare all traffic that they monitor to these fingerprints to identify suspicious behavior.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2" name="Google Shape;2122;g5687ab57d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3" name="Google Shape;2123;g5687ab57d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8" name="Google Shape;2128;g5687ab57dd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9" name="Google Shape;2129;g5687ab57dd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buNone/>
            </a:pP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Snort works by capturing packets from the NIC, just like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tcpdump</a:t>
            </a:r>
            <a:r>
              <a:rPr lang="en-US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or Wireshark</a:t>
            </a:r>
            <a:endParaRPr lang="en-US" sz="1100" b="0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lvl="1"/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Then, it scans those packets for attack signatures in real-time.</a:t>
            </a:r>
          </a:p>
          <a:p>
            <a:pPr lvl="1"/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Snort will generate logs and an alert whenever it identifies traffic matching the signature.</a:t>
            </a:r>
          </a:p>
          <a:p>
            <a:pPr marL="615950" lvl="1" indent="0">
              <a:buNone/>
            </a:pPr>
            <a:endParaRPr lang="en-US" sz="1100" b="0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158750" indent="0">
              <a:buNone/>
            </a:pP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Snort works by piping traffic through a series of analyzers, pictured here.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5" name="Google Shape;2155;g5687ab57dd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6" name="Google Shape;2156;g5687ab57dd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Packet Capture Module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: Captures packets from the NIC. Based on the popular packet programming library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libpcap</a:t>
            </a: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2" name="Google Shape;2182;g5687ab57dd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3" name="Google Shape;2183;g5687ab57dd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Decoder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: Fits the captured packets into data structures easily understood by Snort, and identifies data link-layer (level 2) protocols.</a:t>
            </a: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png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pn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4.png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5.png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3.png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. Title Slide: Web Development">
  <p:cSld name="CUSTOM_2_3_1_1_1_1_1_2_1_2_1_1_1_1_2_2_1_2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8;p2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9" name="Google Shape;9;p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sp>
        <p:nvSpPr>
          <p:cNvPr id="11" name="Google Shape;11;p2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3" name="Google Shape;13;p2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16" name="Google Shape;16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. Instructor Demonstration">
  <p:cSld name="CUSTOM_2_3_1_1_1_1_1_2_1_2_1_2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1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1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11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7" name="Google Shape;87;p11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40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88" name="Google Shape;88;p11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9" name="Google Shape;89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1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91440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9. Take a Break 1">
  <p:cSld name="CUSTOM">
    <p:spTree>
      <p:nvGrpSpPr>
        <p:cNvPr id="1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10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21" name="Google Shape;2021;p10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22" name="Google Shape;2022;p102"/>
          <p:cNvSpPr txBox="1"/>
          <p:nvPr/>
        </p:nvSpPr>
        <p:spPr>
          <a:xfrm>
            <a:off x="-25" y="9448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2023" name="Google Shape;2023;p102"/>
          <p:cNvCxnSpPr/>
          <p:nvPr/>
        </p:nvCxnSpPr>
        <p:spPr>
          <a:xfrm>
            <a:off x="2305500" y="2001900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0. Take a Break 2">
  <p:cSld name="CUSTOM_1">
    <p:spTree>
      <p:nvGrpSpPr>
        <p:cNvPr id="1" name="Shape 2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5" name="Google Shape;2025;p10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26" name="Google Shape;2026;p10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27" name="Google Shape;2027;p103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2028" name="Google Shape;2028;p103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. Activity">
  <p:cSld name="CUSTOM_2_3_1_1_1_1_1_2_1_2_1_1_1_1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2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4" name="Google Shape;94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2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2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7" name="Google Shape;97;p12"/>
          <p:cNvPicPr preferRelativeResize="0"/>
          <p:nvPr/>
        </p:nvPicPr>
        <p:blipFill rotWithShape="1">
          <a:blip r:embed="rId4">
            <a:alphaModFix/>
          </a:blip>
          <a:srcRect t="29" b="3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" name="Google Shape;99;p12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" name="Google Shape;100;p12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2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. Activity with Instructions ">
  <p:cSld name="CUSTOM_2_5_1_3_1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3"/>
          <p:cNvPicPr preferRelativeResize="0"/>
          <p:nvPr/>
        </p:nvPicPr>
        <p:blipFill rotWithShape="1">
          <a:blip r:embed="rId2">
            <a:alphaModFix/>
          </a:blip>
          <a:srcRect t="29" b="3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05" name="Google Shape;105;p1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6" name="Google Shape;106;p1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3"/>
          <p:cNvSpPr txBox="1">
            <a:spLocks noGrp="1"/>
          </p:cNvSpPr>
          <p:nvPr>
            <p:ph type="body" idx="2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cxnSp>
        <p:nvCxnSpPr>
          <p:cNvPr id="109" name="Google Shape;109;p1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0" name="Google Shape;110;p13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13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. Challenge">
  <p:cSld name="CUSTOM_2_3_1_1_1_1_1_2_1_2_1_1_4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4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5" name="Google Shape;11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7" name="Google Shape;117;p14"/>
          <p:cNvSpPr txBox="1">
            <a:spLocks noGrp="1"/>
          </p:cNvSpPr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14"/>
          <p:cNvSpPr txBox="1">
            <a:spLocks noGrp="1"/>
          </p:cNvSpPr>
          <p:nvPr>
            <p:ph type="title" idx="2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14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" name="Google Shape;120;p1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21" name="Google Shape;121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. Challenge with Instructions">
  <p:cSld name="CUSTOM_2_5_1_4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5"/>
          <p:cNvSpPr txBox="1">
            <a:spLocks noGrp="1"/>
          </p:cNvSpPr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1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5" name="Google Shape;125;p1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6" name="Google Shape;126;p15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27" name="Google Shape;127;p15"/>
          <p:cNvSpPr txBox="1">
            <a:spLocks noGrp="1"/>
          </p:cNvSpPr>
          <p:nvPr>
            <p:ph type="title" idx="2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15"/>
          <p:cNvSpPr txBox="1">
            <a:spLocks noGrp="1"/>
          </p:cNvSpPr>
          <p:nvPr>
            <p:ph type="subTitle" idx="3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29" name="Google Shape;129;p1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0" name="Google Shape;130;p15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31" name="Google Shape;131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. Homework">
  <p:cSld name="CUSTOM_2_3_1_1_1_1_1_2_1_2_1_1_3_1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16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6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5" name="Google Shape;135;p16"/>
          <p:cNvPicPr preferRelativeResize="0"/>
          <p:nvPr/>
        </p:nvPicPr>
        <p:blipFill rotWithShape="1">
          <a:blip r:embed="rId3">
            <a:alphaModFix/>
          </a:blip>
          <a:srcRect l="209" r="209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7" name="Google Shape;13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9" name="Google Shape;139;p16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16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" name="Google Shape;141;p1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16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800">
          <p15:clr>
            <a:srgbClr val="F9AD4C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. Homework with Instructions">
  <p:cSld name="CUSTOM_2_5_2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7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45" name="Google Shape;145;p1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6" name="Google Shape;146;p1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47" name="Google Shape;147;p17"/>
          <p:cNvPicPr preferRelativeResize="0"/>
          <p:nvPr/>
        </p:nvPicPr>
        <p:blipFill rotWithShape="1">
          <a:blip r:embed="rId2">
            <a:alphaModFix/>
          </a:blip>
          <a:srcRect l="504" r="504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17"/>
          <p:cNvSpPr txBox="1">
            <a:spLocks noGrp="1"/>
          </p:cNvSpPr>
          <p:nvPr>
            <p:ph type="subTitle" idx="2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0" name="Google Shape;150;p1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1" name="Google Shape;151;p17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17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005">
          <p15:clr>
            <a:srgbClr val="F9AD4C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. Numbered 1–4 (Green)">
  <p:cSld name="CUSTOM_2_7_1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1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1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7" name="Google Shape;157;p1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8" name="Google Shape;158;p1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9" name="Google Shape;159;p1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0" name="Google Shape;160;p1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61" name="Google Shape;161;p18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62" name="Google Shape;162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3" name="Google Shape;163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4" name="Google Shape;164;p18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65" name="Google Shape;165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6" name="Google Shape;166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7" name="Google Shape;167;p18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68" name="Google Shape;168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9" name="Google Shape;169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0" name="Google Shape;170;p18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71" name="Google Shape;171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72" name="Google Shape;172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3" name="Google Shape;173;p18"/>
          <p:cNvSpPr txBox="1">
            <a:spLocks noGrp="1"/>
          </p:cNvSpPr>
          <p:nvPr>
            <p:ph type="subTitle" idx="3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1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1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1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18"/>
          <p:cNvSpPr txBox="1">
            <a:spLocks noGrp="1"/>
          </p:cNvSpPr>
          <p:nvPr>
            <p:ph type="subTitle" idx="4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18"/>
          <p:cNvSpPr txBox="1">
            <a:spLocks noGrp="1"/>
          </p:cNvSpPr>
          <p:nvPr>
            <p:ph type="subTitle" idx="5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18"/>
          <p:cNvSpPr txBox="1">
            <a:spLocks noGrp="1"/>
          </p:cNvSpPr>
          <p:nvPr>
            <p:ph type="subTitle" idx="6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. Numbered 1–5 (Green)">
  <p:cSld name="CUSTOM_2_7_1_4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9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1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1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84" name="Google Shape;184;p1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5" name="Google Shape;185;p1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6" name="Google Shape;186;p1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7" name="Google Shape;187;p1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88" name="Google Shape;188;p19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189" name="Google Shape;189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0" name="Google Shape;190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1" name="Google Shape;191;p19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192" name="Google Shape;192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3" name="Google Shape;193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4" name="Google Shape;194;p19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195" name="Google Shape;195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6" name="Google Shape;196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" name="Google Shape;197;p19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198" name="Google Shape;19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9" name="Google Shape;19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0" name="Google Shape;200;p19"/>
          <p:cNvSpPr txBox="1">
            <a:spLocks noGrp="1"/>
          </p:cNvSpPr>
          <p:nvPr>
            <p:ph type="subTitle" idx="3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19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19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19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19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19"/>
          <p:cNvSpPr txBox="1">
            <a:spLocks noGrp="1"/>
          </p:cNvSpPr>
          <p:nvPr>
            <p:ph type="subTitle" idx="5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6" name="Google Shape;206;p19"/>
          <p:cNvSpPr txBox="1">
            <a:spLocks noGrp="1"/>
          </p:cNvSpPr>
          <p:nvPr>
            <p:ph type="subTitle" idx="6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07" name="Google Shape;207;p19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08" name="Google Shape;20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9" name="Google Shape;20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0" name="Google Shape;210;p19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19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. Numbered 1–6 (Gray)">
  <p:cSld name="CUSTOM_2_7_1_3_1_1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0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2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5" name="Google Shape;215;p2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16" name="Google Shape;216;p2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7" name="Google Shape;217;p2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18" name="Google Shape;218;p2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9" name="Google Shape;219;p2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20" name="Google Shape;220;p20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21" name="Google Shape;221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2" name="Google Shape;222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3" name="Google Shape;223;p20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24" name="Google Shape;224;p20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5" name="Google Shape;225;p20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26" name="Google Shape;226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7" name="Google Shape;227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8" name="Google Shape;228;p20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9" name="Google Shape;229;p20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30" name="Google Shape;230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1" name="Google Shape;231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2" name="Google Shape;232;p20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3" name="Google Shape;233;p20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34" name="Google Shape;234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5" name="Google Shape;235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6" name="Google Shape;236;p20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7" name="Google Shape;237;p20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38" name="Google Shape;238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9" name="Google Shape;239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0" name="Google Shape;240;p20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1" name="Google Shape;241;p20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42" name="Google Shape;242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3" name="Google Shape;243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4" name="Google Shape;244;p20"/>
          <p:cNvSpPr txBox="1">
            <a:spLocks noGrp="1"/>
          </p:cNvSpPr>
          <p:nvPr>
            <p:ph type="subTitle" idx="4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5" name="Google Shape;245;p20"/>
          <p:cNvSpPr txBox="1">
            <a:spLocks noGrp="1"/>
          </p:cNvSpPr>
          <p:nvPr>
            <p:ph type="subTitle" idx="5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6" name="Google Shape;246;p20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7" name="Google Shape;247;p20"/>
          <p:cNvSpPr txBox="1">
            <a:spLocks noGrp="1"/>
          </p:cNvSpPr>
          <p:nvPr>
            <p:ph type="subTitle" idx="7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8" name="Google Shape;248;p20"/>
          <p:cNvSpPr txBox="1">
            <a:spLocks noGrp="1"/>
          </p:cNvSpPr>
          <p:nvPr>
            <p:ph type="subTitle" idx="8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. Title Slide: UX/UI Design">
  <p:cSld name="CUSTOM_2_3_1_1_1_1_1_2_1_2_1_1_1_1_2_2_1_1_1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3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9" name="Google Shape;19;p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3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1" name="Google Shape;21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25" name="Google Shape;25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3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. Numbered 1–6 (Blue)">
  <p:cSld name="CUSTOM_2_7_1_3_1_1_2"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1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2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2" name="Google Shape;252;p2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53" name="Google Shape;253;p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4" name="Google Shape;254;p2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55" name="Google Shape;255;p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6" name="Google Shape;256;p2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57" name="Google Shape;257;p21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58" name="Google Shape;258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9" name="Google Shape;259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0" name="Google Shape;260;p21"/>
          <p:cNvSpPr txBox="1">
            <a:spLocks noGrp="1"/>
          </p:cNvSpPr>
          <p:nvPr>
            <p:ph type="subTitle" idx="3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1" name="Google Shape;261;p21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2" name="Google Shape;262;p21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63" name="Google Shape;263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4" name="Google Shape;264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5" name="Google Shape;265;p21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6" name="Google Shape;266;p21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67" name="Google Shape;267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8" name="Google Shape;268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9" name="Google Shape;269;p21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0" name="Google Shape;270;p21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71" name="Google Shape;271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2" name="Google Shape;272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3" name="Google Shape;273;p21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4" name="Google Shape;274;p21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75" name="Google Shape;275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6" name="Google Shape;276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7" name="Google Shape;277;p21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8" name="Google Shape;278;p21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79" name="Google Shape;279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0" name="Google Shape;280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1" name="Google Shape;281;p21"/>
          <p:cNvSpPr txBox="1">
            <a:spLocks noGrp="1"/>
          </p:cNvSpPr>
          <p:nvPr>
            <p:ph type="subTitle" idx="4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2" name="Google Shape;282;p21"/>
          <p:cNvSpPr txBox="1">
            <a:spLocks noGrp="1"/>
          </p:cNvSpPr>
          <p:nvPr>
            <p:ph type="subTitle" idx="5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3" name="Google Shape;283;p21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4" name="Google Shape;284;p21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5" name="Google Shape;285;p21"/>
          <p:cNvSpPr txBox="1">
            <a:spLocks noGrp="1"/>
          </p:cNvSpPr>
          <p:nvPr>
            <p:ph type="subTitle" idx="8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. Numbered 1–7 (Gray)">
  <p:cSld name="CUSTOM_2_7_1_3_1_1_1"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2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2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9" name="Google Shape;289;p2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90" name="Google Shape;290;p2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1" name="Google Shape;291;p2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92" name="Google Shape;292;p2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3" name="Google Shape;293;p2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94" name="Google Shape;294;p22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295" name="Google Shape;29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96" name="Google Shape;29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7" name="Google Shape;297;p22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8" name="Google Shape;298;p22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9" name="Google Shape;299;p22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00" name="Google Shape;30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1" name="Google Shape;30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2" name="Google Shape;302;p22"/>
          <p:cNvSpPr txBox="1">
            <a:spLocks noGrp="1"/>
          </p:cNvSpPr>
          <p:nvPr>
            <p:ph type="subTitle" idx="4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3" name="Google Shape;303;p22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4" name="Google Shape;304;p22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05" name="Google Shape;30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6" name="Google Shape;30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7" name="Google Shape;307;p22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8" name="Google Shape;308;p22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9" name="Google Shape;309;p22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10" name="Google Shape;31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1" name="Google Shape;31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2" name="Google Shape;312;p22"/>
          <p:cNvSpPr txBox="1">
            <a:spLocks noGrp="1"/>
          </p:cNvSpPr>
          <p:nvPr>
            <p:ph type="subTitle" idx="6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3" name="Google Shape;313;p22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4" name="Google Shape;314;p22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15" name="Google Shape;31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6" name="Google Shape;31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7" name="Google Shape;317;p22"/>
          <p:cNvSpPr txBox="1">
            <a:spLocks noGrp="1"/>
          </p:cNvSpPr>
          <p:nvPr>
            <p:ph type="subTitle" idx="7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8" name="Google Shape;318;p22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9" name="Google Shape;319;p22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20" name="Google Shape;32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1" name="Google Shape;32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2" name="Google Shape;322;p22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23" name="Google Shape;323;p22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4" name="Google Shape;324;p22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25" name="Google Shape;32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6" name="Google Shape;32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7" name="Google Shape;327;p22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. Numbered 1–8 (Gray)">
  <p:cSld name="CUSTOM_2_7_1_3_1_1_1_1"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0" name="Google Shape;330;p2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31" name="Google Shape;331;p2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2" name="Google Shape;332;p2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33" name="Google Shape;333;p2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4" name="Google Shape;334;p2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5" name="Google Shape;335;p23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6" name="Google Shape;336;p23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37" name="Google Shape;33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8" name="Google Shape;33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9" name="Google Shape;339;p23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0" name="Google Shape;340;p23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1" name="Google Shape;341;p23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42" name="Google Shape;34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3" name="Google Shape;34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4" name="Google Shape;344;p23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5" name="Google Shape;345;p23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6" name="Google Shape;346;p23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47" name="Google Shape;34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8" name="Google Shape;34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9" name="Google Shape;349;p23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0" name="Google Shape;350;p23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1" name="Google Shape;351;p23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52" name="Google Shape;35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3" name="Google Shape;35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4" name="Google Shape;354;p23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5" name="Google Shape;355;p23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6" name="Google Shape;356;p23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357" name="Google Shape;35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8" name="Google Shape;35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9" name="Google Shape;359;p23"/>
          <p:cNvSpPr txBox="1">
            <a:spLocks noGrp="1"/>
          </p:cNvSpPr>
          <p:nvPr>
            <p:ph type="subTitle" idx="7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0" name="Google Shape;360;p23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1" name="Google Shape;361;p23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362" name="Google Shape;36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3" name="Google Shape;36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4" name="Google Shape;364;p23"/>
          <p:cNvSpPr txBox="1">
            <a:spLocks noGrp="1"/>
          </p:cNvSpPr>
          <p:nvPr>
            <p:ph type="subTitle" idx="8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5" name="Google Shape;365;p23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6" name="Google Shape;366;p23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367" name="Google Shape;36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8" name="Google Shape;36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9" name="Google Shape;369;p23"/>
          <p:cNvSpPr txBox="1">
            <a:spLocks noGrp="1"/>
          </p:cNvSpPr>
          <p:nvPr>
            <p:ph type="subTitle" idx="9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0" name="Google Shape;370;p23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1" name="Google Shape;371;p23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372" name="Google Shape;37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3" name="Google Shape;37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4" name="Google Shape;374;p23"/>
          <p:cNvSpPr txBox="1">
            <a:spLocks noGrp="1"/>
          </p:cNvSpPr>
          <p:nvPr>
            <p:ph type="subTitle" idx="13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. Numbered 1–8 (Green)">
  <p:cSld name="CUSTOM_2_7_1_3_1_1_1_1_1"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7" name="Google Shape;377;p2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78" name="Google Shape;378;p2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9" name="Google Shape;379;p2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80" name="Google Shape;380;p2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1" name="Google Shape;381;p2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2" name="Google Shape;382;p24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3" name="Google Shape;383;p24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84" name="Google Shape;38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5" name="Google Shape;38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6" name="Google Shape;386;p24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7" name="Google Shape;387;p24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8" name="Google Shape;388;p24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89" name="Google Shape;38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0" name="Google Shape;39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1" name="Google Shape;391;p24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2" name="Google Shape;392;p24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3" name="Google Shape;393;p24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94" name="Google Shape;39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5" name="Google Shape;39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6" name="Google Shape;396;p24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7" name="Google Shape;397;p24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8" name="Google Shape;398;p24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99" name="Google Shape;39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0" name="Google Shape;40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1" name="Google Shape;401;p24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2" name="Google Shape;402;p24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3" name="Google Shape;403;p24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04" name="Google Shape;40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5" name="Google Shape;40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6" name="Google Shape;406;p24"/>
          <p:cNvSpPr txBox="1">
            <a:spLocks noGrp="1"/>
          </p:cNvSpPr>
          <p:nvPr>
            <p:ph type="subTitle" idx="7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7" name="Google Shape;407;p24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8" name="Google Shape;408;p24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09" name="Google Shape;40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0" name="Google Shape;41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1" name="Google Shape;411;p24"/>
          <p:cNvSpPr txBox="1">
            <a:spLocks noGrp="1"/>
          </p:cNvSpPr>
          <p:nvPr>
            <p:ph type="subTitle" idx="8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2" name="Google Shape;412;p24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3" name="Google Shape;413;p24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14" name="Google Shape;41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5" name="Google Shape;41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6" name="Google Shape;416;p24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7" name="Google Shape;417;p24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8" name="Google Shape;418;p24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19" name="Google Shape;41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0" name="Google Shape;42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1" name="Google Shape;421;p24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. Numbered 1–3 (Green)">
  <p:cSld name="CUSTOM_2_7_1_5"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2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24" name="Google Shape;424;p2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25" name="Google Shape;425;p2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6" name="Google Shape;426;p2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27" name="Google Shape;427;p2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8" name="Google Shape;428;p2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29" name="Google Shape;429;p25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30" name="Google Shape;43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1" name="Google Shape;43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2" name="Google Shape;432;p25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p25"/>
          <p:cNvSpPr txBox="1">
            <a:spLocks noGrp="1"/>
          </p:cNvSpPr>
          <p:nvPr>
            <p:ph type="subTitle" idx="3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34" name="Google Shape;434;p25"/>
          <p:cNvGrpSpPr/>
          <p:nvPr/>
        </p:nvGrpSpPr>
        <p:grpSpPr>
          <a:xfrm>
            <a:off x="3228956" y="1345103"/>
            <a:ext cx="533372" cy="533480"/>
            <a:chOff x="457200" y="1378813"/>
            <a:chExt cx="695400" cy="695450"/>
          </a:xfrm>
        </p:grpSpPr>
        <p:sp>
          <p:nvSpPr>
            <p:cNvPr id="435" name="Google Shape;435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6" name="Google Shape;436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7" name="Google Shape;437;p25"/>
          <p:cNvSpPr/>
          <p:nvPr/>
        </p:nvSpPr>
        <p:spPr>
          <a:xfrm flipH="1">
            <a:off x="3496050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p25"/>
          <p:cNvSpPr txBox="1">
            <a:spLocks noGrp="1"/>
          </p:cNvSpPr>
          <p:nvPr>
            <p:ph type="subTitle" idx="4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39" name="Google Shape;439;p25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440" name="Google Shape;44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1" name="Google Shape;44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2" name="Google Shape;442;p25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p25"/>
          <p:cNvSpPr txBox="1">
            <a:spLocks noGrp="1"/>
          </p:cNvSpPr>
          <p:nvPr>
            <p:ph type="subTitle" idx="5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. Numbered 1–2 (Blue)">
  <p:cSld name="CUSTOM_2_7_1_5_2_1"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Google Shape;445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26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" name="Google Shape;447;p2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48" name="Google Shape;448;p2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49" name="Google Shape;449;p2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0" name="Google Shape;450;p2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51" name="Google Shape;451;p2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2" name="Google Shape;452;p2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53" name="Google Shape;453;p26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454" name="Google Shape;454;p2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5" name="Google Shape;455;p26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6" name="Google Shape;456;p26"/>
          <p:cNvSpPr txBox="1">
            <a:spLocks noGrp="1"/>
          </p:cNvSpPr>
          <p:nvPr>
            <p:ph type="subTitle" idx="3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7" name="Google Shape;457;p26"/>
          <p:cNvSpPr txBox="1">
            <a:spLocks noGrp="1"/>
          </p:cNvSpPr>
          <p:nvPr>
            <p:ph type="subTitle" idx="4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8" name="Google Shape;458;p26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9" name="Google Shape;459;p26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460" name="Google Shape;460;p2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1" name="Google Shape;461;p26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2" name="Google Shape;462;p26"/>
          <p:cNvSpPr txBox="1">
            <a:spLocks noGrp="1"/>
          </p:cNvSpPr>
          <p:nvPr>
            <p:ph type="subTitle" idx="5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63" name="Google Shape;463;p26"/>
          <p:cNvSpPr txBox="1">
            <a:spLocks noGrp="1"/>
          </p:cNvSpPr>
          <p:nvPr>
            <p:ph type="subTitle" idx="6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. Numbered 1–5 (Grey)">
  <p:cSld name="CUSTOM_2_7_1_5_1"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2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66" name="Google Shape;466;p2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67" name="Google Shape;467;p2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8" name="Google Shape;468;p2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69" name="Google Shape;469;p2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70" name="Google Shape;470;p2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71" name="Google Shape;471;p27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2" name="Google Shape;472;p27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" name="Google Shape;473;p27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4" name="Google Shape;474;p27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5" name="Google Shape;475;p27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6" name="Google Shape;476;p27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7" name="Google Shape;477;p27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8" name="Google Shape;478;p27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" name="Google Shape;479;p27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0" name="Google Shape;480;p27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1" name="Google Shape;481;p27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2" name="Google Shape;482;p27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83" name="Google Shape;483;p27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84" name="Google Shape;484;p27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5" name="Google Shape;485;p27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" name="Google Shape;486;p27"/>
          <p:cNvSpPr txBox="1">
            <a:spLocks noGrp="1"/>
          </p:cNvSpPr>
          <p:nvPr>
            <p:ph type="subTitle" idx="3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7" name="Google Shape;487;p27"/>
          <p:cNvSpPr txBox="1">
            <a:spLocks noGrp="1"/>
          </p:cNvSpPr>
          <p:nvPr>
            <p:ph type="subTitle" idx="4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8" name="Google Shape;488;p27"/>
          <p:cNvSpPr txBox="1">
            <a:spLocks noGrp="1"/>
          </p:cNvSpPr>
          <p:nvPr>
            <p:ph type="subTitle" idx="5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9" name="Google Shape;489;p27"/>
          <p:cNvSpPr txBox="1">
            <a:spLocks noGrp="1"/>
          </p:cNvSpPr>
          <p:nvPr>
            <p:ph type="subTitle" idx="6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0" name="Google Shape;490;p27"/>
          <p:cNvSpPr txBox="1">
            <a:spLocks noGrp="1"/>
          </p:cNvSpPr>
          <p:nvPr>
            <p:ph type="subTitle" idx="7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. Bullets 1–4 (Greens)">
  <p:cSld name="CUSTOM_2_7_1_6_1_2"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2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2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4" name="Google Shape;494;p2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95" name="Google Shape;495;p2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6" name="Google Shape;496;p2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97" name="Google Shape;497;p2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8" name="Google Shape;498;p2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9" name="Google Shape;499;p28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0" name="Google Shape;500;p2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1" name="Google Shape;501;p2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p2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p28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4" name="Google Shape;504;p28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5" name="Google Shape;505;p28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06" name="Google Shape;506;p2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Google Shape;507;p2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8" name="Google Shape;508;p2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Google Shape;509;p2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. Bullets 1–4 (Yellow/Green)">
  <p:cSld name="CUSTOM_2_7_1_6_1_2_1"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29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2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3" name="Google Shape;513;p2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14" name="Google Shape;514;p2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5" name="Google Shape;515;p2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16" name="Google Shape;516;p2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7" name="Google Shape;517;p2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8" name="Google Shape;518;p29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9" name="Google Shape;519;p29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" name="Google Shape;520;p29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" name="Google Shape;521;p29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" name="Google Shape;522;p29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3" name="Google Shape;523;p29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4" name="Google Shape;524;p29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25" name="Google Shape;525;p2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2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p2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2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. Bullets 1–4 (Gray)">
  <p:cSld name="CUSTOM_2_7_1_6_1_2_1_1"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3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1" name="Google Shape;531;p3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2" name="Google Shape;532;p3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33" name="Google Shape;533;p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34" name="Google Shape;534;p3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35" name="Google Shape;535;p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36" name="Google Shape;536;p3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7" name="Google Shape;537;p30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8" name="Google Shape;538;p3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9" name="Google Shape;539;p3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0" name="Google Shape;540;p3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" name="Google Shape;541;p30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42" name="Google Shape;542;p30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43" name="Google Shape;543;p30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44" name="Google Shape;544;p3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3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3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3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. Title Slide: Cybersecurity ">
  <p:cSld name="CUSTOM_2_3_1_1_1_1_1_2_1_2_1_1_1_1_2_2_1_1_1_1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9" name="Google Shape;29;p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1" name="Google Shape;31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2" name="Google Shape;32;p4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35" name="Google Shape;35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4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. Bullets 1–4 (Blue)">
  <p:cSld name="CUSTOM_2_7_1_6_1_2_1_1_1"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3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0" name="Google Shape;550;p3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1" name="Google Shape;551;p3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52" name="Google Shape;552;p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3" name="Google Shape;553;p3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54" name="Google Shape;554;p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5" name="Google Shape;555;p3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6" name="Google Shape;556;p31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7" name="Google Shape;557;p3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8" name="Google Shape;558;p3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9" name="Google Shape;559;p3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" name="Google Shape;560;p31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1" name="Google Shape;561;p31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2" name="Google Shape;562;p31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63" name="Google Shape;563;p31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31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31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31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1. Bullets 1–5 (Green)">
  <p:cSld name="CUSTOM_2_7_1_4_1"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32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9" name="Google Shape;569;p3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0" name="Google Shape;570;p3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71" name="Google Shape;571;p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2" name="Google Shape;572;p3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73" name="Google Shape;573;p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4" name="Google Shape;574;p3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5" name="Google Shape;575;p32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6" name="Google Shape;576;p32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7" name="Google Shape;577;p32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8" name="Google Shape;578;p32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9" name="Google Shape;579;p32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0" name="Google Shape;580;p32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1" name="Google Shape;581;p32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2" name="Google Shape;582;p32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3" name="Google Shape;583;p32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84" name="Google Shape;584;p3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Google Shape;585;p32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" name="Google Shape;586;p3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" name="Google Shape;587;p32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8" name="Google Shape;588;p3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2. Bullets 1–5 (Green/Yellow)">
  <p:cSld name="CUSTOM_2_7_1_4_1_2"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33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1" name="Google Shape;591;p3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2" name="Google Shape;592;p3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93" name="Google Shape;593;p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4" name="Google Shape;594;p3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95" name="Google Shape;595;p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6" name="Google Shape;596;p3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7" name="Google Shape;597;p33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8" name="Google Shape;598;p33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9" name="Google Shape;599;p33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0" name="Google Shape;600;p33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1" name="Google Shape;601;p33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2" name="Google Shape;602;p33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3" name="Google Shape;603;p33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4" name="Google Shape;604;p33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5" name="Google Shape;605;p33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06" name="Google Shape;606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" name="Google Shape;608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9" name="Google Shape;609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0" name="Google Shape;610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3. Bullets 1–5 (Gray)">
  <p:cSld name="CUSTOM_2_7_1_4_1_1"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3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3" name="Google Shape;613;p3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4" name="Google Shape;614;p3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15" name="Google Shape;615;p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16" name="Google Shape;616;p3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17" name="Google Shape;617;p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18" name="Google Shape;618;p3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9" name="Google Shape;619;p34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20" name="Google Shape;620;p3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1" name="Google Shape;621;p3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2" name="Google Shape;622;p3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3" name="Google Shape;623;p34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24" name="Google Shape;624;p34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25" name="Google Shape;625;p34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26" name="Google Shape;626;p3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7" name="Google Shape;627;p34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28" name="Google Shape;628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Google Shape;629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0" name="Google Shape;630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1" name="Google Shape;631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2" name="Google Shape;632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4. Bullets 1–5 (Blue)">
  <p:cSld name="CUSTOM_2_7_1_4_1_1_1"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3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5" name="Google Shape;635;p3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6" name="Google Shape;636;p3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37" name="Google Shape;637;p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8" name="Google Shape;638;p3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9" name="Google Shape;639;p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40" name="Google Shape;640;p3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1" name="Google Shape;641;p35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2" name="Google Shape;642;p3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3" name="Google Shape;643;p3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4" name="Google Shape;644;p3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5" name="Google Shape;645;p35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6" name="Google Shape;646;p35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7" name="Google Shape;647;p35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8" name="Google Shape;648;p3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9" name="Google Shape;649;p35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50" name="Google Shape;650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Google Shape;651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2" name="Google Shape;652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3" name="Google Shape;653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4" name="Google Shape;654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5. Bullets 1–6 (Green)">
  <p:cSld name="CUSTOM_2_7_1_3_1_1_3_1"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36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7" name="Google Shape;657;p3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8" name="Google Shape;658;p3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59" name="Google Shape;659;p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60" name="Google Shape;660;p3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61" name="Google Shape;661;p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62" name="Google Shape;662;p3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3" name="Google Shape;663;p36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4" name="Google Shape;664;p36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5" name="Google Shape;665;p36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6" name="Google Shape;666;p36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7" name="Google Shape;667;p36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8" name="Google Shape;668;p36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9" name="Google Shape;669;p36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0" name="Google Shape;670;p36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1" name="Google Shape;671;p36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2" name="Google Shape;672;p36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3" name="Google Shape;673;p36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74" name="Google Shape;674;p3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5" name="Google Shape;675;p36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6" name="Google Shape;676;p3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7" name="Google Shape;677;p36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8" name="Google Shape;678;p3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9" name="Google Shape;679;p36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6. Bullets 1–6 (Yellow/Green)">
  <p:cSld name="CUSTOM_2_7_1_3_1_1_3_2"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37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2" name="Google Shape;682;p3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3" name="Google Shape;683;p3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84" name="Google Shape;684;p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85" name="Google Shape;685;p3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86" name="Google Shape;686;p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87" name="Google Shape;687;p3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8" name="Google Shape;688;p37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9" name="Google Shape;689;p37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0" name="Google Shape;690;p37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1" name="Google Shape;691;p37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2" name="Google Shape;692;p37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3" name="Google Shape;693;p37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4" name="Google Shape;694;p37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5" name="Google Shape;695;p37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6" name="Google Shape;696;p37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7" name="Google Shape;697;p37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8" name="Google Shape;698;p37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99" name="Google Shape;699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0" name="Google Shape;700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1" name="Google Shape;701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2" name="Google Shape;702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3" name="Google Shape;703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4" name="Google Shape;704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7. Bullets 1–6 (Gray)">
  <p:cSld name="CUSTOM_2_7_1_3_1_1_3_3"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3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7" name="Google Shape;707;p3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8" name="Google Shape;708;p3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09" name="Google Shape;709;p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10" name="Google Shape;710;p3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11" name="Google Shape;711;p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12" name="Google Shape;712;p3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3" name="Google Shape;713;p38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4" name="Google Shape;714;p3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5" name="Google Shape;715;p3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6" name="Google Shape;716;p3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7" name="Google Shape;717;p3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8" name="Google Shape;718;p3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9" name="Google Shape;719;p38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0" name="Google Shape;720;p38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1" name="Google Shape;721;p38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2" name="Google Shape;722;p38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3" name="Google Shape;723;p38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24" name="Google Shape;724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5" name="Google Shape;725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6" name="Google Shape;726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7" name="Google Shape;727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8" name="Google Shape;728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9" name="Google Shape;729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8. Bullets 1–6 (Blue)">
  <p:cSld name="CUSTOM_2_7_1_3_1_1_3_2_1">
    <p:spTree>
      <p:nvGrpSpPr>
        <p:cNvPr id="1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2" name="Google Shape;732;p3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3" name="Google Shape;733;p3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34" name="Google Shape;734;p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35" name="Google Shape;735;p3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36" name="Google Shape;736;p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37" name="Google Shape;737;p3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8" name="Google Shape;738;p39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9" name="Google Shape;739;p3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0" name="Google Shape;740;p3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1" name="Google Shape;741;p3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2" name="Google Shape;742;p3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3" name="Google Shape;743;p3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4" name="Google Shape;744;p39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5" name="Google Shape;745;p39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6" name="Google Shape;746;p39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7" name="Google Shape;747;p39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8" name="Google Shape;748;p39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49" name="Google Shape;749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0" name="Google Shape;750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1" name="Google Shape;751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2" name="Google Shape;752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3" name="Google Shape;753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4" name="Google Shape;754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9. Bullets 1–7 (Green)">
  <p:cSld name="CUSTOM_2_7_1_3_1_1_1_2"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40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7" name="Google Shape;757;p4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8" name="Google Shape;758;p4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59" name="Google Shape;759;p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60" name="Google Shape;760;p4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61" name="Google Shape;761;p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62" name="Google Shape;762;p4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3" name="Google Shape;763;p40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4" name="Google Shape;764;p40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5" name="Google Shape;765;p40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6" name="Google Shape;766;p40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7" name="Google Shape;767;p40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8" name="Google Shape;768;p40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9" name="Google Shape;769;p40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70" name="Google Shape;770;p40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1" name="Google Shape;771;p40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72" name="Google Shape;772;p40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3" name="Google Shape;773;p40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74" name="Google Shape;774;p40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5" name="Google Shape;775;p40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76" name="Google Shape;776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7" name="Google Shape;777;p40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8" name="Google Shape;778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9" name="Google Shape;779;p40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0" name="Google Shape;780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1" name="Google Shape;781;p40"/>
          <p:cNvPicPr preferRelativeResize="0"/>
          <p:nvPr/>
        </p:nvPicPr>
        <p:blipFill rotWithShape="1">
          <a:blip r:embed="rId3">
            <a:alphaModFix/>
          </a:blip>
          <a:srcRect t="1380" b="139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82" name="Google Shape;782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. Title Slide:Data Analytics and Visualization">
  <p:cSld name="CUSTOM_2_3_1_1_1_1_1_2_1_2_1_1_1_1_2_1_1_1_1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5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9" name="Google Shape;39;p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0" name="Google Shape;40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41" name="Google Shape;41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3" name="Google Shape;43;p5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5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46" name="Google Shape;46;p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0. Bullets 1–7 (Yellow/Green)">
  <p:cSld name="CUSTOM_2_7_1_3_1_1_1_2_1">
    <p:spTree>
      <p:nvGrpSpPr>
        <p:cNvPr id="1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41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5" name="Google Shape;785;p4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6" name="Google Shape;786;p4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87" name="Google Shape;787;p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88" name="Google Shape;788;p4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89" name="Google Shape;789;p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90" name="Google Shape;790;p4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1" name="Google Shape;791;p41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2" name="Google Shape;792;p41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3" name="Google Shape;793;p41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4" name="Google Shape;794;p41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5" name="Google Shape;795;p41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6" name="Google Shape;796;p41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7" name="Google Shape;797;p41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8" name="Google Shape;798;p41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9" name="Google Shape;799;p41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0" name="Google Shape;800;p41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1" name="Google Shape;801;p41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2" name="Google Shape;802;p41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3" name="Google Shape;803;p41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04" name="Google Shape;804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5" name="Google Shape;805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6" name="Google Shape;806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7" name="Google Shape;807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8" name="Google Shape;808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9" name="Google Shape;809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10" name="Google Shape;810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1. Bullets 1–7 (Gray)">
  <p:cSld name="CUSTOM_2_7_1_3_1_1_1_2_1_1">
    <p:spTree>
      <p:nvGrpSpPr>
        <p:cNvPr id="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4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3" name="Google Shape;813;p4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4" name="Google Shape;814;p4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15" name="Google Shape;815;p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16" name="Google Shape;816;p4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17" name="Google Shape;817;p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18" name="Google Shape;818;p4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9" name="Google Shape;819;p42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0" name="Google Shape;820;p4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1" name="Google Shape;821;p42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2" name="Google Shape;822;p4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3" name="Google Shape;823;p42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4" name="Google Shape;824;p4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5" name="Google Shape;825;p42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6" name="Google Shape;826;p4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7" name="Google Shape;827;p42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8" name="Google Shape;828;p4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9" name="Google Shape;829;p42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0" name="Google Shape;830;p4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1" name="Google Shape;831;p42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32" name="Google Shape;832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3" name="Google Shape;833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4" name="Google Shape;834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5" name="Google Shape;835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6" name="Google Shape;836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7" name="Google Shape;837;p42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38" name="Google Shape;838;p42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2. Bullets 1–7 (Blue)">
  <p:cSld name="CUSTOM_2_7_1_3_1_1_1_2_1_1_1">
    <p:spTree>
      <p:nvGrpSpPr>
        <p:cNvPr id="1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p4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1" name="Google Shape;841;p4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2" name="Google Shape;842;p4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43" name="Google Shape;843;p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44" name="Google Shape;844;p4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45" name="Google Shape;845;p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46" name="Google Shape;846;p4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7" name="Google Shape;847;p43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8" name="Google Shape;848;p4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9" name="Google Shape;849;p43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0" name="Google Shape;850;p4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1" name="Google Shape;851;p43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2" name="Google Shape;852;p4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3" name="Google Shape;853;p43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4" name="Google Shape;854;p4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5" name="Google Shape;855;p43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6" name="Google Shape;856;p4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7" name="Google Shape;857;p43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8" name="Google Shape;858;p4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9" name="Google Shape;859;p43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60" name="Google Shape;860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1" name="Google Shape;861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2" name="Google Shape;862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3" name="Google Shape;863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4" name="Google Shape;864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5" name="Google Shape;865;p43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66" name="Google Shape;866;p43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3. Bullets 1–8 (Green)">
  <p:cSld name="CUSTOM_2_7_1_3_1_1_1_1_1_1">
    <p:spTree>
      <p:nvGrpSpPr>
        <p:cNvPr id="1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p4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9" name="Google Shape;869;p4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70" name="Google Shape;870;p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71" name="Google Shape;871;p4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72" name="Google Shape;872;p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73" name="Google Shape;873;p4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4" name="Google Shape;874;p44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5" name="Google Shape;875;p44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6" name="Google Shape;876;p44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7" name="Google Shape;877;p44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8" name="Google Shape;878;p44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9" name="Google Shape;879;p44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0" name="Google Shape;880;p44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1" name="Google Shape;881;p44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2" name="Google Shape;882;p44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3" name="Google Shape;883;p44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4" name="Google Shape;884;p44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5" name="Google Shape;885;p44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6" name="Google Shape;886;p44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7" name="Google Shape;887;p44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8" name="Google Shape;888;p44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9" name="Google Shape;889;p44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90" name="Google Shape;890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1" name="Google Shape;891;p44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2" name="Google Shape;892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3" name="Google Shape;893;p44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4" name="Google Shape;894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5" name="Google Shape;895;p44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6" name="Google Shape;896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7" name="Google Shape;897;p44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4. Bullets 1–8 (Yellow/Green)">
  <p:cSld name="CUSTOM_2_7_1_3_1_1_1_1_1_1_1">
    <p:spTree>
      <p:nvGrpSpPr>
        <p:cNvPr id="1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4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0" name="Google Shape;900;p4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01" name="Google Shape;901;p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02" name="Google Shape;902;p4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03" name="Google Shape;903;p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04" name="Google Shape;904;p4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5" name="Google Shape;905;p45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6" name="Google Shape;906;p45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7" name="Google Shape;907;p45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8" name="Google Shape;908;p45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9" name="Google Shape;909;p45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0" name="Google Shape;910;p45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1" name="Google Shape;911;p45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2" name="Google Shape;912;p45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3" name="Google Shape;913;p45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4" name="Google Shape;914;p45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5" name="Google Shape;915;p45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6" name="Google Shape;916;p45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7" name="Google Shape;917;p45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8" name="Google Shape;918;p45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9" name="Google Shape;919;p45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0" name="Google Shape;920;p45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21" name="Google Shape;921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2" name="Google Shape;922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3" name="Google Shape;923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4" name="Google Shape;924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5" name="Google Shape;925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6" name="Google Shape;926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7" name="Google Shape;927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8" name="Google Shape;928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5. Bullets 1–8 (Gray)">
  <p:cSld name="CUSTOM_2_7_1_3_1_1_1_1_1_1_1_1">
    <p:spTree>
      <p:nvGrpSpPr>
        <p:cNvPr id="1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p4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1" name="Google Shape;931;p4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32" name="Google Shape;932;p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33" name="Google Shape;933;p4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34" name="Google Shape;934;p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35" name="Google Shape;935;p4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6" name="Google Shape;936;p4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7" name="Google Shape;937;p46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8" name="Google Shape;938;p4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9" name="Google Shape;939;p46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0" name="Google Shape;940;p4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1" name="Google Shape;941;p46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2" name="Google Shape;942;p4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3" name="Google Shape;943;p46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4" name="Google Shape;944;p4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5" name="Google Shape;945;p46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6" name="Google Shape;946;p4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7" name="Google Shape;947;p46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8" name="Google Shape;948;p4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9" name="Google Shape;949;p46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50" name="Google Shape;950;p4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1" name="Google Shape;951;p46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52" name="Google Shape;952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3" name="Google Shape;953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4" name="Google Shape;954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5" name="Google Shape;955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6" name="Google Shape;956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7" name="Google Shape;957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8" name="Google Shape;958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9" name="Google Shape;959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6. Bullets 1–8 (Blue)">
  <p:cSld name="CUSTOM_2_7_1_3_1_1_1_1_1_1_1_1_1">
    <p:spTree>
      <p:nvGrpSpPr>
        <p:cNvPr id="1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p4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2" name="Google Shape;962;p4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63" name="Google Shape;963;p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64" name="Google Shape;964;p4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65" name="Google Shape;965;p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66" name="Google Shape;966;p4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7" name="Google Shape;967;p4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8" name="Google Shape;968;p47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9" name="Google Shape;969;p4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0" name="Google Shape;970;p47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1" name="Google Shape;971;p4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2" name="Google Shape;972;p47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3" name="Google Shape;973;p4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4" name="Google Shape;974;p47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5" name="Google Shape;975;p4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6" name="Google Shape;976;p47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7" name="Google Shape;977;p4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8" name="Google Shape;978;p47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9" name="Google Shape;979;p4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0" name="Google Shape;980;p47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81" name="Google Shape;981;p4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2" name="Google Shape;982;p47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83" name="Google Shape;983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4" name="Google Shape;984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5" name="Google Shape;985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6" name="Google Shape;986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7" name="Google Shape;987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8" name="Google Shape;988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9" name="Google Shape;989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0" name="Google Shape;990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p4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9pPr>
          </a:lstStyle>
          <a:p>
            <a:endParaRPr/>
          </a:p>
        </p:txBody>
      </p:sp>
      <p:sp>
        <p:nvSpPr>
          <p:cNvPr id="993" name="Google Shape;993;p48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994" name="Google Shape;994;p4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7. Fist to Five">
  <p:cSld name="CUSTOM_2_3_1_1_3_1_1_2_1_1_1_1">
    <p:spTree>
      <p:nvGrpSpPr>
        <p:cNvPr id="1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6" name="Google Shape;996;p49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97" name="Google Shape;997;p49"/>
          <p:cNvSpPr txBox="1">
            <a:spLocks noGrp="1"/>
          </p:cNvSpPr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98" name="Google Shape;998;p4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9" name="Google Shape;999;p49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000" name="Google Shape;1000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1001" name="Google Shape;1001;p49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02" name="Google Shape;1002;p49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8. Review">
  <p:cSld name="CUSTOM_17_2_1_2_1">
    <p:spTree>
      <p:nvGrpSpPr>
        <p:cNvPr id="1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4" name="Google Shape;1004;p50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05" name="Google Shape;1005;p5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06" name="Google Shape;1006;p5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07" name="Google Shape;1007;p50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008" name="Google Shape;1008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 Subsection Slide">
  <p:cSld name="CUSTOM_17_2_1_1_2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6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6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" name="Google Shape;51;p6"/>
          <p:cNvSpPr txBox="1">
            <a:spLocks noGrp="1"/>
          </p:cNvSpPr>
          <p:nvPr>
            <p:ph type="sldNum" idx="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" name="Google Shape;52;p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9. Take a Break 1">
  <p:cSld name="CUSTOM">
    <p:spTree>
      <p:nvGrpSpPr>
        <p:cNvPr id="1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Google Shape;1010;p5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11" name="Google Shape;1011;p5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2" name="Google Shape;1012;p51"/>
          <p:cNvSpPr txBox="1"/>
          <p:nvPr/>
        </p:nvSpPr>
        <p:spPr>
          <a:xfrm>
            <a:off x="-25" y="9448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13" name="Google Shape;1013;p51"/>
          <p:cNvCxnSpPr/>
          <p:nvPr/>
        </p:nvCxnSpPr>
        <p:spPr>
          <a:xfrm>
            <a:off x="2305500" y="2001900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0. Take a Break 2">
  <p:cSld name="CUSTOM_1">
    <p:spTree>
      <p:nvGrpSpPr>
        <p:cNvPr id="1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5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16" name="Google Shape;1016;p5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7" name="Google Shape;1017;p52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18" name="Google Shape;1018;p52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. Title Slide: Web Development">
  <p:cSld name="CUSTOM_2_3_1_1_1_1_1_2_1_2_1_1_1_1_2_2_1_2">
    <p:spTree>
      <p:nvGrpSpPr>
        <p:cNvPr id="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2" name="Google Shape;1022;p54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23" name="Google Shape;1023;p5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4" name="Google Shape;1024;p54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sp>
        <p:nvSpPr>
          <p:cNvPr id="1025" name="Google Shape;1025;p5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026" name="Google Shape;1026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27" name="Google Shape;1027;p54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28" name="Google Shape;1028;p54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29" name="Google Shape;1029;p54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1030" name="Google Shape;1030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. Title Slide: UX/UI Design">
  <p:cSld name="CUSTOM_2_3_1_1_1_1_1_2_1_2_1_1_1_1_2_2_1_1_1">
    <p:spTree>
      <p:nvGrpSpPr>
        <p:cNvPr id="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Google Shape;1032;p55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33" name="Google Shape;1033;p5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4" name="Google Shape;1034;p5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035" name="Google Shape;1035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36" name="Google Shape;1036;p55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37" name="Google Shape;1037;p55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38" name="Google Shape;1038;p55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1039" name="Google Shape;1039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1040" name="Google Shape;1040;p5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. Title Slide: Cybersecurity ">
  <p:cSld name="CUSTOM_2_3_1_1_1_1_1_2_1_2_1_1_1_1_2_2_1_1_1_1">
    <p:spTree>
      <p:nvGrpSpPr>
        <p:cNvPr id="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2" name="Google Shape;1042;p56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43" name="Google Shape;1043;p5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4" name="Google Shape;1044;p56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045" name="Google Shape;1045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46" name="Google Shape;1046;p56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47" name="Google Shape;1047;p56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48" name="Google Shape;1048;p56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1049" name="Google Shape;1049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1050" name="Google Shape;1050;p56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. Title Slide:Data Analytics and Visualization">
  <p:cSld name="CUSTOM_2_3_1_1_1_1_1_2_1_2_1_1_1_1_2_1_1_1_1">
    <p:spTree>
      <p:nvGrpSpPr>
        <p:cNvPr id="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2" name="Google Shape;1052;p57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53" name="Google Shape;1053;p57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54" name="Google Shape;1054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055" name="Google Shape;1055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1056" name="Google Shape;1056;p57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057" name="Google Shape;1057;p57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58" name="Google Shape;1058;p57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59" name="Google Shape;1059;p57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1060" name="Google Shape;1060;p57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 Subsection Slide">
  <p:cSld name="CUSTOM_17_2_1_1_2">
    <p:spTree>
      <p:nvGrpSpPr>
        <p:cNvPr id="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2" name="Google Shape;1062;p58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63" name="Google Shape;1063;p58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64" name="Google Shape;1064;p5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65" name="Google Shape;1065;p58"/>
          <p:cNvSpPr txBox="1">
            <a:spLocks noGrp="1"/>
          </p:cNvSpPr>
          <p:nvPr>
            <p:ph type="sldNum" idx="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66" name="Google Shape;1066;p5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 Transition Slide">
  <p:cSld name="CUSTOM_17_2_1_2">
    <p:spTree>
      <p:nvGrpSpPr>
        <p:cNvPr id="1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8" name="Google Shape;1068;p59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69" name="Google Shape;1069;p59"/>
          <p:cNvSpPr txBox="1">
            <a:spLocks noGrp="1"/>
          </p:cNvSpPr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70" name="Google Shape;1070;p5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71" name="Google Shape;1071;p59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. Text Only">
  <p:cSld name="CUSTOM_2_7_2"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Google Shape;1073;p6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74" name="Google Shape;1074;p6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075" name="Google Shape;1075;p6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76" name="Google Shape;1076;p6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077" name="Google Shape;1077;p6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78" name="Google Shape;1078;p6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79" name="Google Shape;1079;p60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. Text with Sidebar">
  <p:cSld name="CUSTOM_2_4_1">
    <p:spTree>
      <p:nvGrpSpPr>
        <p:cNvPr id="1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1" name="Google Shape;1081;p61"/>
          <p:cNvPicPr preferRelativeResize="0"/>
          <p:nvPr/>
        </p:nvPicPr>
        <p:blipFill rotWithShape="1">
          <a:blip r:embed="rId2">
            <a:alphaModFix/>
          </a:blip>
          <a:srcRect t="119" b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1082" name="Google Shape;1082;p6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83" name="Google Shape;1083;p61"/>
          <p:cNvSpPr txBox="1">
            <a:spLocks noGrp="1"/>
          </p:cNvSpPr>
          <p:nvPr>
            <p:ph type="body" idx="2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084" name="Google Shape;1084;p61"/>
          <p:cNvSpPr txBox="1">
            <a:spLocks noGrp="1"/>
          </p:cNvSpPr>
          <p:nvPr>
            <p:ph type="subTitle" idx="3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w="9525" cap="flat" cmpd="sng">
            <a:solidFill>
              <a:srgbClr val="DBD9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85" name="Google Shape;1085;p61"/>
          <p:cNvSpPr txBox="1">
            <a:spLocks noGrp="1"/>
          </p:cNvSpPr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86" name="Google Shape;1086;p6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087" name="Google Shape;1087;p6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88" name="Google Shape;1088;p6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89" name="Google Shape;1089;p61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 Transition Slide">
  <p:cSld name="CUSTOM_17_2_1_2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7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7"/>
          <p:cNvSpPr txBox="1">
            <a:spLocks noGrp="1"/>
          </p:cNvSpPr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" name="Google Shape;57;p7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. Call Attention Slide">
  <p:cSld name="CUSTOM_2_3_1_1_3_1_1_2_1_1">
    <p:spTree>
      <p:nvGrpSpPr>
        <p:cNvPr id="1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1" name="Google Shape;1091;p62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92" name="Google Shape;1092;p62"/>
          <p:cNvSpPr txBox="1">
            <a:spLocks noGrp="1"/>
          </p:cNvSpPr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093" name="Google Shape;1093;p62"/>
          <p:cNvPicPr preferRelativeResize="0"/>
          <p:nvPr/>
        </p:nvPicPr>
        <p:blipFill rotWithShape="1">
          <a:blip r:embed="rId3">
            <a:alphaModFix/>
          </a:blip>
          <a:srcRect l="139" r="149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1094" name="Google Shape;1094;p6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95" name="Google Shape;1095;p62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. Instructor Demonstration">
  <p:cSld name="CUSTOM_2_3_1_1_1_1_1_2_1_2_1_2">
    <p:spTree>
      <p:nvGrpSpPr>
        <p:cNvPr id="1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7" name="Google Shape;1097;p63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098" name="Google Shape;1098;p63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9" name="Google Shape;1099;p6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0" name="Google Shape;1100;p6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01" name="Google Shape;1101;p63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40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02" name="Google Shape;1102;p63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103" name="Google Shape;1103;p6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1104" name="Google Shape;1104;p63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91440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. Activity">
  <p:cSld name="CUSTOM_2_3_1_1_1_1_1_2_1_2_1_1_1_1">
    <p:spTree>
      <p:nvGrpSpPr>
        <p:cNvPr id="1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6" name="Google Shape;1106;p64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07" name="Google Shape;1107;p6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08" name="Google Shape;1108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09" name="Google Shape;1109;p64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10" name="Google Shape;1110;p64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11" name="Google Shape;1111;p64"/>
          <p:cNvPicPr preferRelativeResize="0"/>
          <p:nvPr/>
        </p:nvPicPr>
        <p:blipFill rotWithShape="1">
          <a:blip r:embed="rId4">
            <a:alphaModFix/>
          </a:blip>
          <a:srcRect t="29" b="3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1112" name="Google Shape;1112;p6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13" name="Google Shape;1113;p64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4" name="Google Shape;1114;p6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15" name="Google Shape;1115;p64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. Activity with Instructions ">
  <p:cSld name="CUSTOM_2_5_1_3_1">
    <p:spTree>
      <p:nvGrpSpPr>
        <p:cNvPr id="1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7" name="Google Shape;1117;p65"/>
          <p:cNvPicPr preferRelativeResize="0"/>
          <p:nvPr/>
        </p:nvPicPr>
        <p:blipFill rotWithShape="1">
          <a:blip r:embed="rId2">
            <a:alphaModFix/>
          </a:blip>
          <a:srcRect t="29" b="3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sp>
        <p:nvSpPr>
          <p:cNvPr id="1118" name="Google Shape;1118;p6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119" name="Google Shape;1119;p6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20" name="Google Shape;1120;p6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21" name="Google Shape;1121;p6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22" name="Google Shape;1122;p65"/>
          <p:cNvSpPr txBox="1">
            <a:spLocks noGrp="1"/>
          </p:cNvSpPr>
          <p:nvPr>
            <p:ph type="body" idx="2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cxnSp>
        <p:nvCxnSpPr>
          <p:cNvPr id="1123" name="Google Shape;1123;p6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24" name="Google Shape;1124;p65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25" name="Google Shape;1125;p65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. Challenge">
  <p:cSld name="CUSTOM_2_3_1_1_1_1_1_2_1_2_1_1_4">
    <p:spTree>
      <p:nvGrpSpPr>
        <p:cNvPr id="1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7" name="Google Shape;1127;p66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28" name="Google Shape;1128;p6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29" name="Google Shape;1129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30" name="Google Shape;1130;p6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31" name="Google Shape;1131;p66"/>
          <p:cNvSpPr txBox="1">
            <a:spLocks noGrp="1"/>
          </p:cNvSpPr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32" name="Google Shape;1132;p66"/>
          <p:cNvSpPr txBox="1">
            <a:spLocks noGrp="1"/>
          </p:cNvSpPr>
          <p:nvPr>
            <p:ph type="title" idx="2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33" name="Google Shape;1133;p66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4" name="Google Shape;1134;p6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135" name="Google Shape;1135;p6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. Challenge with Instructions">
  <p:cSld name="CUSTOM_2_5_1_4">
    <p:spTree>
      <p:nvGrpSpPr>
        <p:cNvPr id="1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" name="Google Shape;1137;p67"/>
          <p:cNvSpPr txBox="1">
            <a:spLocks noGrp="1"/>
          </p:cNvSpPr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38" name="Google Shape;1138;p6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139" name="Google Shape;1139;p6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40" name="Google Shape;1140;p67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41" name="Google Shape;1141;p67"/>
          <p:cNvSpPr txBox="1">
            <a:spLocks noGrp="1"/>
          </p:cNvSpPr>
          <p:nvPr>
            <p:ph type="title" idx="2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42" name="Google Shape;1142;p67"/>
          <p:cNvSpPr txBox="1">
            <a:spLocks noGrp="1"/>
          </p:cNvSpPr>
          <p:nvPr>
            <p:ph type="subTitle" idx="3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143" name="Google Shape;1143;p6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44" name="Google Shape;1144;p67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145" name="Google Shape;1145;p6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. Homework">
  <p:cSld name="CUSTOM_2_3_1_1_1_1_1_2_1_2_1_1_3_1">
    <p:spTree>
      <p:nvGrpSpPr>
        <p:cNvPr id="1" name="Shape 1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7" name="Google Shape;1147;p68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48" name="Google Shape;1148;p68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49" name="Google Shape;1149;p68"/>
          <p:cNvPicPr preferRelativeResize="0"/>
          <p:nvPr/>
        </p:nvPicPr>
        <p:blipFill rotWithShape="1">
          <a:blip r:embed="rId3">
            <a:alphaModFix/>
          </a:blip>
          <a:srcRect l="209" r="209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150" name="Google Shape;1150;p68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51" name="Google Shape;1151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52" name="Google Shape;1152;p6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53" name="Google Shape;1153;p68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54" name="Google Shape;1154;p68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55" name="Google Shape;1155;p6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56" name="Google Shape;1156;p68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800">
          <p15:clr>
            <a:srgbClr val="F9AD4C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. Homework with Instructions">
  <p:cSld name="CUSTOM_2_5_2">
    <p:spTree>
      <p:nvGrpSpPr>
        <p:cNvPr id="1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Google Shape;1158;p69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59" name="Google Shape;1159;p6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160" name="Google Shape;1160;p6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161" name="Google Shape;1161;p69"/>
          <p:cNvPicPr preferRelativeResize="0"/>
          <p:nvPr/>
        </p:nvPicPr>
        <p:blipFill rotWithShape="1">
          <a:blip r:embed="rId2">
            <a:alphaModFix/>
          </a:blip>
          <a:srcRect l="504" r="504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162" name="Google Shape;1162;p6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63" name="Google Shape;1163;p69"/>
          <p:cNvSpPr txBox="1">
            <a:spLocks noGrp="1"/>
          </p:cNvSpPr>
          <p:nvPr>
            <p:ph type="subTitle" idx="2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164" name="Google Shape;1164;p6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65" name="Google Shape;1165;p69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66" name="Google Shape;1166;p69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005">
          <p15:clr>
            <a:srgbClr val="F9AD4C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. Numbered 1–4 (Green)">
  <p:cSld name="CUSTOM_2_7_1">
    <p:spTree>
      <p:nvGrpSpPr>
        <p:cNvPr id="1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p7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9" name="Google Shape;1169;p7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70" name="Google Shape;1170;p7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171" name="Google Shape;1171;p7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72" name="Google Shape;1172;p7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173" name="Google Shape;1173;p7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74" name="Google Shape;1174;p7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175" name="Google Shape;1175;p70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176" name="Google Shape;1176;p7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177" name="Google Shape;1177;p7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8" name="Google Shape;1178;p70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179" name="Google Shape;1179;p7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180" name="Google Shape;1180;p7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81" name="Google Shape;1181;p70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182" name="Google Shape;1182;p7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183" name="Google Shape;1183;p7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84" name="Google Shape;1184;p70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185" name="Google Shape;1185;p7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186" name="Google Shape;1186;p7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87" name="Google Shape;1187;p70"/>
          <p:cNvSpPr txBox="1">
            <a:spLocks noGrp="1"/>
          </p:cNvSpPr>
          <p:nvPr>
            <p:ph type="subTitle" idx="3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88" name="Google Shape;1188;p7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9" name="Google Shape;1189;p7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0" name="Google Shape;1190;p7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1" name="Google Shape;1191;p70"/>
          <p:cNvSpPr txBox="1">
            <a:spLocks noGrp="1"/>
          </p:cNvSpPr>
          <p:nvPr>
            <p:ph type="subTitle" idx="4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92" name="Google Shape;1192;p70"/>
          <p:cNvSpPr txBox="1">
            <a:spLocks noGrp="1"/>
          </p:cNvSpPr>
          <p:nvPr>
            <p:ph type="subTitle" idx="5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93" name="Google Shape;1193;p70"/>
          <p:cNvSpPr txBox="1">
            <a:spLocks noGrp="1"/>
          </p:cNvSpPr>
          <p:nvPr>
            <p:ph type="subTitle" idx="6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. Numbered 1–5 (Green)">
  <p:cSld name="CUSTOM_2_7_1_4">
    <p:spTree>
      <p:nvGrpSpPr>
        <p:cNvPr id="1" name="Shape 1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5" name="Google Shape;1195;p71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6" name="Google Shape;1196;p7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97" name="Google Shape;1197;p7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198" name="Google Shape;1198;p7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99" name="Google Shape;1199;p7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00" name="Google Shape;1200;p7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01" name="Google Shape;1201;p7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202" name="Google Shape;1202;p71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1203" name="Google Shape;1203;p7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04" name="Google Shape;1204;p7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05" name="Google Shape;1205;p71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1206" name="Google Shape;1206;p7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07" name="Google Shape;1207;p7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08" name="Google Shape;1208;p71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1209" name="Google Shape;1209;p7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10" name="Google Shape;1210;p7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1" name="Google Shape;1211;p71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1212" name="Google Shape;1212;p7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13" name="Google Shape;1213;p7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14" name="Google Shape;1214;p71"/>
          <p:cNvSpPr txBox="1">
            <a:spLocks noGrp="1"/>
          </p:cNvSpPr>
          <p:nvPr>
            <p:ph type="subTitle" idx="3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15" name="Google Shape;1215;p71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6" name="Google Shape;1216;p71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7" name="Google Shape;1217;p71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8" name="Google Shape;1218;p71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19" name="Google Shape;1219;p71"/>
          <p:cNvSpPr txBox="1">
            <a:spLocks noGrp="1"/>
          </p:cNvSpPr>
          <p:nvPr>
            <p:ph type="subTitle" idx="5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20" name="Google Shape;1220;p71"/>
          <p:cNvSpPr txBox="1">
            <a:spLocks noGrp="1"/>
          </p:cNvSpPr>
          <p:nvPr>
            <p:ph type="subTitle" idx="6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221" name="Google Shape;1221;p71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1222" name="Google Shape;1222;p7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23" name="Google Shape;1223;p7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24" name="Google Shape;1224;p71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5" name="Google Shape;1225;p71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. Text Only">
  <p:cSld name="CUSTOM_2_7_2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1" name="Google Shape;61;p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2" name="Google Shape;62;p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" name="Google Shape;63;p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4" name="Google Shape;64;p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8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. Numbered 1–6 (Gray)">
  <p:cSld name="CUSTOM_2_7_1_3_1_1">
    <p:spTree>
      <p:nvGrpSpPr>
        <p:cNvPr id="1" name="Shape 1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7" name="Google Shape;1227;p72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8" name="Google Shape;1228;p7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29" name="Google Shape;1229;p7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230" name="Google Shape;1230;p7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31" name="Google Shape;1231;p7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32" name="Google Shape;1232;p7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33" name="Google Shape;1233;p7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234" name="Google Shape;1234;p72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1235" name="Google Shape;1235;p7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36" name="Google Shape;1236;p7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37" name="Google Shape;1237;p72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38" name="Google Shape;1238;p72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39" name="Google Shape;1239;p72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1240" name="Google Shape;1240;p7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41" name="Google Shape;1241;p7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42" name="Google Shape;1242;p72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43" name="Google Shape;1243;p72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1244" name="Google Shape;1244;p7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45" name="Google Shape;1245;p7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46" name="Google Shape;1246;p72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47" name="Google Shape;1247;p72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1248" name="Google Shape;1248;p7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49" name="Google Shape;1249;p7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0" name="Google Shape;1250;p72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51" name="Google Shape;1251;p72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1252" name="Google Shape;1252;p7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53" name="Google Shape;1253;p7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4" name="Google Shape;1254;p72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55" name="Google Shape;1255;p72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1256" name="Google Shape;1256;p7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57" name="Google Shape;1257;p7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8" name="Google Shape;1258;p72"/>
          <p:cNvSpPr txBox="1">
            <a:spLocks noGrp="1"/>
          </p:cNvSpPr>
          <p:nvPr>
            <p:ph type="subTitle" idx="4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59" name="Google Shape;1259;p72"/>
          <p:cNvSpPr txBox="1">
            <a:spLocks noGrp="1"/>
          </p:cNvSpPr>
          <p:nvPr>
            <p:ph type="subTitle" idx="5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60" name="Google Shape;1260;p72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61" name="Google Shape;1261;p72"/>
          <p:cNvSpPr txBox="1">
            <a:spLocks noGrp="1"/>
          </p:cNvSpPr>
          <p:nvPr>
            <p:ph type="subTitle" idx="7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62" name="Google Shape;1262;p72"/>
          <p:cNvSpPr txBox="1">
            <a:spLocks noGrp="1"/>
          </p:cNvSpPr>
          <p:nvPr>
            <p:ph type="subTitle" idx="8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. Numbered 1–6 (Blue)">
  <p:cSld name="CUSTOM_2_7_1_3_1_1_2">
    <p:spTree>
      <p:nvGrpSpPr>
        <p:cNvPr id="1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" name="Google Shape;1264;p73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5" name="Google Shape;1265;p7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66" name="Google Shape;1266;p7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267" name="Google Shape;1267;p7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68" name="Google Shape;1268;p7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69" name="Google Shape;1269;p7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70" name="Google Shape;1270;p7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271" name="Google Shape;1271;p73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1272" name="Google Shape;1272;p7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73" name="Google Shape;1273;p7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74" name="Google Shape;1274;p73"/>
          <p:cNvSpPr txBox="1">
            <a:spLocks noGrp="1"/>
          </p:cNvSpPr>
          <p:nvPr>
            <p:ph type="subTitle" idx="3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75" name="Google Shape;1275;p73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76" name="Google Shape;1276;p73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1277" name="Google Shape;1277;p7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78" name="Google Shape;1278;p7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79" name="Google Shape;1279;p73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80" name="Google Shape;1280;p73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1281" name="Google Shape;1281;p7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82" name="Google Shape;1282;p7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83" name="Google Shape;1283;p73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84" name="Google Shape;1284;p73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1285" name="Google Shape;1285;p7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86" name="Google Shape;1286;p7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87" name="Google Shape;1287;p73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88" name="Google Shape;1288;p73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1289" name="Google Shape;1289;p7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90" name="Google Shape;1290;p7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91" name="Google Shape;1291;p73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92" name="Google Shape;1292;p73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1293" name="Google Shape;1293;p7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94" name="Google Shape;1294;p7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95" name="Google Shape;1295;p73"/>
          <p:cNvSpPr txBox="1">
            <a:spLocks noGrp="1"/>
          </p:cNvSpPr>
          <p:nvPr>
            <p:ph type="subTitle" idx="4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96" name="Google Shape;1296;p73"/>
          <p:cNvSpPr txBox="1">
            <a:spLocks noGrp="1"/>
          </p:cNvSpPr>
          <p:nvPr>
            <p:ph type="subTitle" idx="5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97" name="Google Shape;1297;p73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98" name="Google Shape;1298;p73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99" name="Google Shape;1299;p73"/>
          <p:cNvSpPr txBox="1">
            <a:spLocks noGrp="1"/>
          </p:cNvSpPr>
          <p:nvPr>
            <p:ph type="subTitle" idx="8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. Numbered 1–7 (Gray)">
  <p:cSld name="CUSTOM_2_7_1_3_1_1_1">
    <p:spTree>
      <p:nvGrpSpPr>
        <p:cNvPr id="1" name="Shape 1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1" name="Google Shape;1301;p74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2" name="Google Shape;1302;p7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03" name="Google Shape;1303;p7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304" name="Google Shape;1304;p7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05" name="Google Shape;1305;p7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306" name="Google Shape;1306;p7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07" name="Google Shape;1307;p7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308" name="Google Shape;1308;p74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1309" name="Google Shape;1309;p7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10" name="Google Shape;1310;p7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1" name="Google Shape;1311;p74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12" name="Google Shape;1312;p74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13" name="Google Shape;1313;p74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1314" name="Google Shape;1314;p7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15" name="Google Shape;1315;p7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6" name="Google Shape;1316;p74"/>
          <p:cNvSpPr txBox="1">
            <a:spLocks noGrp="1"/>
          </p:cNvSpPr>
          <p:nvPr>
            <p:ph type="subTitle" idx="4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17" name="Google Shape;1317;p74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18" name="Google Shape;1318;p74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1319" name="Google Shape;1319;p7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20" name="Google Shape;1320;p7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21" name="Google Shape;1321;p74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22" name="Google Shape;1322;p74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23" name="Google Shape;1323;p74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1324" name="Google Shape;1324;p7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25" name="Google Shape;1325;p7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26" name="Google Shape;1326;p74"/>
          <p:cNvSpPr txBox="1">
            <a:spLocks noGrp="1"/>
          </p:cNvSpPr>
          <p:nvPr>
            <p:ph type="subTitle" idx="6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27" name="Google Shape;1327;p74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28" name="Google Shape;1328;p74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1329" name="Google Shape;1329;p7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30" name="Google Shape;1330;p7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31" name="Google Shape;1331;p74"/>
          <p:cNvSpPr txBox="1">
            <a:spLocks noGrp="1"/>
          </p:cNvSpPr>
          <p:nvPr>
            <p:ph type="subTitle" idx="7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32" name="Google Shape;1332;p74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33" name="Google Shape;1333;p74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1334" name="Google Shape;1334;p7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35" name="Google Shape;1335;p7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36" name="Google Shape;1336;p74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37" name="Google Shape;1337;p74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38" name="Google Shape;1338;p74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1339" name="Google Shape;1339;p7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40" name="Google Shape;1340;p7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41" name="Google Shape;1341;p74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. Numbered 1–8 (Gray)">
  <p:cSld name="CUSTOM_2_7_1_3_1_1_1_1">
    <p:spTree>
      <p:nvGrpSpPr>
        <p:cNvPr id="1" name="Shape 1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3" name="Google Shape;1343;p7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44" name="Google Shape;1344;p7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345" name="Google Shape;1345;p7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46" name="Google Shape;1346;p7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347" name="Google Shape;1347;p7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48" name="Google Shape;1348;p7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49" name="Google Shape;1349;p75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50" name="Google Shape;1350;p75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1351" name="Google Shape;1351;p7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52" name="Google Shape;1352;p7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53" name="Google Shape;1353;p75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54" name="Google Shape;1354;p75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55" name="Google Shape;1355;p75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1356" name="Google Shape;1356;p7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57" name="Google Shape;1357;p7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58" name="Google Shape;1358;p75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59" name="Google Shape;1359;p75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60" name="Google Shape;1360;p75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1361" name="Google Shape;1361;p7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62" name="Google Shape;1362;p7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63" name="Google Shape;1363;p75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64" name="Google Shape;1364;p75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65" name="Google Shape;1365;p75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1366" name="Google Shape;1366;p7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67" name="Google Shape;1367;p7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68" name="Google Shape;1368;p75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69" name="Google Shape;1369;p75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70" name="Google Shape;1370;p75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1371" name="Google Shape;1371;p7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72" name="Google Shape;1372;p7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73" name="Google Shape;1373;p75"/>
          <p:cNvSpPr txBox="1">
            <a:spLocks noGrp="1"/>
          </p:cNvSpPr>
          <p:nvPr>
            <p:ph type="subTitle" idx="7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74" name="Google Shape;1374;p75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75" name="Google Shape;1375;p75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1376" name="Google Shape;1376;p7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77" name="Google Shape;1377;p7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78" name="Google Shape;1378;p75"/>
          <p:cNvSpPr txBox="1">
            <a:spLocks noGrp="1"/>
          </p:cNvSpPr>
          <p:nvPr>
            <p:ph type="subTitle" idx="8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79" name="Google Shape;1379;p75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80" name="Google Shape;1380;p75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1381" name="Google Shape;1381;p7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82" name="Google Shape;1382;p7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83" name="Google Shape;1383;p75"/>
          <p:cNvSpPr txBox="1">
            <a:spLocks noGrp="1"/>
          </p:cNvSpPr>
          <p:nvPr>
            <p:ph type="subTitle" idx="9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84" name="Google Shape;1384;p75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85" name="Google Shape;1385;p75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1386" name="Google Shape;1386;p7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87" name="Google Shape;1387;p7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88" name="Google Shape;1388;p75"/>
          <p:cNvSpPr txBox="1">
            <a:spLocks noGrp="1"/>
          </p:cNvSpPr>
          <p:nvPr>
            <p:ph type="subTitle" idx="13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. Numbered 1–8 (Green)">
  <p:cSld name="CUSTOM_2_7_1_3_1_1_1_1_1">
    <p:spTree>
      <p:nvGrpSpPr>
        <p:cNvPr id="1" name="Shape 1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0" name="Google Shape;1390;p7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91" name="Google Shape;1391;p7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392" name="Google Shape;1392;p7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93" name="Google Shape;1393;p7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394" name="Google Shape;1394;p7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95" name="Google Shape;1395;p7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96" name="Google Shape;1396;p76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97" name="Google Shape;1397;p76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1398" name="Google Shape;1398;p7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99" name="Google Shape;1399;p7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00" name="Google Shape;1400;p76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01" name="Google Shape;1401;p76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02" name="Google Shape;1402;p76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1403" name="Google Shape;1403;p7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04" name="Google Shape;1404;p7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05" name="Google Shape;1405;p76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06" name="Google Shape;1406;p76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07" name="Google Shape;1407;p76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1408" name="Google Shape;1408;p7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09" name="Google Shape;1409;p7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10" name="Google Shape;1410;p76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11" name="Google Shape;1411;p76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12" name="Google Shape;1412;p76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1413" name="Google Shape;1413;p7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14" name="Google Shape;1414;p7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15" name="Google Shape;1415;p76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16" name="Google Shape;1416;p76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17" name="Google Shape;1417;p76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1418" name="Google Shape;1418;p7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19" name="Google Shape;1419;p7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20" name="Google Shape;1420;p76"/>
          <p:cNvSpPr txBox="1">
            <a:spLocks noGrp="1"/>
          </p:cNvSpPr>
          <p:nvPr>
            <p:ph type="subTitle" idx="7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21" name="Google Shape;1421;p76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22" name="Google Shape;1422;p76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1423" name="Google Shape;1423;p7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24" name="Google Shape;1424;p7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25" name="Google Shape;1425;p76"/>
          <p:cNvSpPr txBox="1">
            <a:spLocks noGrp="1"/>
          </p:cNvSpPr>
          <p:nvPr>
            <p:ph type="subTitle" idx="8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26" name="Google Shape;1426;p76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27" name="Google Shape;1427;p76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1428" name="Google Shape;1428;p7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29" name="Google Shape;1429;p7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30" name="Google Shape;1430;p76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31" name="Google Shape;1431;p76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32" name="Google Shape;1432;p76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1433" name="Google Shape;1433;p7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34" name="Google Shape;1434;p7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35" name="Google Shape;1435;p76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. Numbered 1–3 (Green)">
  <p:cSld name="CUSTOM_2_7_1_5">
    <p:spTree>
      <p:nvGrpSpPr>
        <p:cNvPr id="1" name="Shape 1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7" name="Google Shape;1437;p7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38" name="Google Shape;1438;p7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439" name="Google Shape;1439;p7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40" name="Google Shape;1440;p7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41" name="Google Shape;1441;p7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42" name="Google Shape;1442;p7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443" name="Google Shape;1443;p77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1444" name="Google Shape;1444;p7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45" name="Google Shape;1445;p7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46" name="Google Shape;1446;p77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7" name="Google Shape;1447;p77"/>
          <p:cNvSpPr txBox="1">
            <a:spLocks noGrp="1"/>
          </p:cNvSpPr>
          <p:nvPr>
            <p:ph type="subTitle" idx="3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448" name="Google Shape;1448;p77"/>
          <p:cNvGrpSpPr/>
          <p:nvPr/>
        </p:nvGrpSpPr>
        <p:grpSpPr>
          <a:xfrm>
            <a:off x="3228956" y="1345103"/>
            <a:ext cx="533372" cy="533480"/>
            <a:chOff x="457200" y="1378813"/>
            <a:chExt cx="695400" cy="695450"/>
          </a:xfrm>
        </p:grpSpPr>
        <p:sp>
          <p:nvSpPr>
            <p:cNvPr id="1449" name="Google Shape;1449;p7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50" name="Google Shape;1450;p7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51" name="Google Shape;1451;p77"/>
          <p:cNvSpPr/>
          <p:nvPr/>
        </p:nvSpPr>
        <p:spPr>
          <a:xfrm flipH="1">
            <a:off x="3496050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2" name="Google Shape;1452;p77"/>
          <p:cNvSpPr txBox="1">
            <a:spLocks noGrp="1"/>
          </p:cNvSpPr>
          <p:nvPr>
            <p:ph type="subTitle" idx="4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453" name="Google Shape;1453;p77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1454" name="Google Shape;1454;p7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55" name="Google Shape;1455;p7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56" name="Google Shape;1456;p77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7" name="Google Shape;1457;p77"/>
          <p:cNvSpPr txBox="1">
            <a:spLocks noGrp="1"/>
          </p:cNvSpPr>
          <p:nvPr>
            <p:ph type="subTitle" idx="5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. Numbered 1–2 (Blue)">
  <p:cSld name="CUSTOM_2_7_1_5_2_1">
    <p:spTree>
      <p:nvGrpSpPr>
        <p:cNvPr id="1" name="Shape 1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9" name="Google Shape;1459;p7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1460" name="Google Shape;1460;p78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1" name="Google Shape;1461;p7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62" name="Google Shape;1462;p7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463" name="Google Shape;1463;p7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64" name="Google Shape;1464;p7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65" name="Google Shape;1465;p7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66" name="Google Shape;1466;p7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467" name="Google Shape;1467;p78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1468" name="Google Shape;1468;p7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69" name="Google Shape;1469;p7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70" name="Google Shape;1470;p78"/>
          <p:cNvSpPr txBox="1">
            <a:spLocks noGrp="1"/>
          </p:cNvSpPr>
          <p:nvPr>
            <p:ph type="subTitle" idx="3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71" name="Google Shape;1471;p78"/>
          <p:cNvSpPr txBox="1">
            <a:spLocks noGrp="1"/>
          </p:cNvSpPr>
          <p:nvPr>
            <p:ph type="subTitle" idx="4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72" name="Google Shape;1472;p78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73" name="Google Shape;1473;p78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1474" name="Google Shape;1474;p7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75" name="Google Shape;1475;p7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76" name="Google Shape;1476;p78"/>
          <p:cNvSpPr txBox="1">
            <a:spLocks noGrp="1"/>
          </p:cNvSpPr>
          <p:nvPr>
            <p:ph type="subTitle" idx="5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77" name="Google Shape;1477;p78"/>
          <p:cNvSpPr txBox="1">
            <a:spLocks noGrp="1"/>
          </p:cNvSpPr>
          <p:nvPr>
            <p:ph type="subTitle" idx="6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. Numbered 1–5 (Grey)">
  <p:cSld name="CUSTOM_2_7_1_5_1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7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80" name="Google Shape;1480;p7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481" name="Google Shape;1481;p7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82" name="Google Shape;1482;p7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83" name="Google Shape;1483;p7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84" name="Google Shape;1484;p7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85" name="Google Shape;1485;p79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486" name="Google Shape;1486;p79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7" name="Google Shape;1487;p79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8" name="Google Shape;1488;p79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9" name="Google Shape;1489;p79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0" name="Google Shape;1490;p79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491" name="Google Shape;1491;p79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492" name="Google Shape;1492;p79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3" name="Google Shape;1493;p79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4" name="Google Shape;1494;p79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5" name="Google Shape;1495;p79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6" name="Google Shape;1496;p79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497" name="Google Shape;1497;p79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498" name="Google Shape;1498;p79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9" name="Google Shape;1499;p79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0" name="Google Shape;1500;p79"/>
          <p:cNvSpPr txBox="1">
            <a:spLocks noGrp="1"/>
          </p:cNvSpPr>
          <p:nvPr>
            <p:ph type="subTitle" idx="3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01" name="Google Shape;1501;p79"/>
          <p:cNvSpPr txBox="1">
            <a:spLocks noGrp="1"/>
          </p:cNvSpPr>
          <p:nvPr>
            <p:ph type="subTitle" idx="4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02" name="Google Shape;1502;p79"/>
          <p:cNvSpPr txBox="1">
            <a:spLocks noGrp="1"/>
          </p:cNvSpPr>
          <p:nvPr>
            <p:ph type="subTitle" idx="5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03" name="Google Shape;1503;p79"/>
          <p:cNvSpPr txBox="1">
            <a:spLocks noGrp="1"/>
          </p:cNvSpPr>
          <p:nvPr>
            <p:ph type="subTitle" idx="6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04" name="Google Shape;1504;p79"/>
          <p:cNvSpPr txBox="1">
            <a:spLocks noGrp="1"/>
          </p:cNvSpPr>
          <p:nvPr>
            <p:ph type="subTitle" idx="7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. Bullets 1–4 (Greens)">
  <p:cSld name="CUSTOM_2_7_1_6_1_2">
    <p:spTree>
      <p:nvGrpSpPr>
        <p:cNvPr id="1" name="Shape 1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6" name="Google Shape;1506;p8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7" name="Google Shape;1507;p8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08" name="Google Shape;1508;p8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09" name="Google Shape;1509;p8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10" name="Google Shape;1510;p8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11" name="Google Shape;1511;p8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12" name="Google Shape;1512;p8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13" name="Google Shape;1513;p80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14" name="Google Shape;1514;p8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5" name="Google Shape;1515;p8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6" name="Google Shape;1516;p8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7" name="Google Shape;1517;p80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18" name="Google Shape;1518;p80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19" name="Google Shape;1519;p80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520" name="Google Shape;1520;p8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1" name="Google Shape;1521;p80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2" name="Google Shape;1522;p80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3" name="Google Shape;1523;p8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. Bullets 1–4 (Yellow/Green)">
  <p:cSld name="CUSTOM_2_7_1_6_1_2_1"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" name="Google Shape;1525;p8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6" name="Google Shape;1526;p8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27" name="Google Shape;1527;p8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28" name="Google Shape;1528;p8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29" name="Google Shape;1529;p8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30" name="Google Shape;1530;p8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31" name="Google Shape;1531;p8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32" name="Google Shape;1532;p81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33" name="Google Shape;1533;p8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4" name="Google Shape;1534;p8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5" name="Google Shape;1535;p8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6" name="Google Shape;1536;p81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37" name="Google Shape;1537;p81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38" name="Google Shape;1538;p81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539" name="Google Shape;1539;p8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0" name="Google Shape;1540;p8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1" name="Google Shape;1541;p8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2" name="Google Shape;1542;p8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. Text with Sidebar">
  <p:cSld name="CUSTOM_2_4_1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9"/>
          <p:cNvPicPr preferRelativeResize="0"/>
          <p:nvPr/>
        </p:nvPicPr>
        <p:blipFill rotWithShape="1">
          <a:blip r:embed="rId2">
            <a:alphaModFix/>
          </a:blip>
          <a:srcRect t="119" b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body" idx="2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0" name="Google Shape;70;p9"/>
          <p:cNvSpPr txBox="1">
            <a:spLocks noGrp="1"/>
          </p:cNvSpPr>
          <p:nvPr>
            <p:ph type="subTitle" idx="3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w="9525" cap="flat" cmpd="sng">
            <a:solidFill>
              <a:srgbClr val="DBD9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9"/>
          <p:cNvSpPr txBox="1">
            <a:spLocks noGrp="1"/>
          </p:cNvSpPr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3" name="Google Shape;73;p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4" name="Google Shape;74;p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5" name="Google Shape;75;p9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. Bullets 1–4 (Gray)">
  <p:cSld name="CUSTOM_2_7_1_6_1_2_1_1">
    <p:spTree>
      <p:nvGrpSpPr>
        <p:cNvPr id="1" name="Shape 1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4" name="Google Shape;1544;p82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5" name="Google Shape;1545;p8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46" name="Google Shape;1546;p8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47" name="Google Shape;1547;p8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48" name="Google Shape;1548;p8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49" name="Google Shape;1549;p8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50" name="Google Shape;1550;p8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51" name="Google Shape;1551;p82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52" name="Google Shape;1552;p82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3" name="Google Shape;1553;p82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4" name="Google Shape;1554;p82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5" name="Google Shape;1555;p82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56" name="Google Shape;1556;p82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57" name="Google Shape;1557;p82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558" name="Google Shape;1558;p82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9" name="Google Shape;1559;p82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0" name="Google Shape;1560;p82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1" name="Google Shape;1561;p82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. Bullets 1–4 (Blue)">
  <p:cSld name="CUSTOM_2_7_1_6_1_2_1_1_1">
    <p:spTree>
      <p:nvGrpSpPr>
        <p:cNvPr id="1" name="Shape 1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3" name="Google Shape;1563;p83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4" name="Google Shape;1564;p8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65" name="Google Shape;1565;p8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66" name="Google Shape;1566;p8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67" name="Google Shape;1567;p8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68" name="Google Shape;1568;p8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69" name="Google Shape;1569;p8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70" name="Google Shape;1570;p83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71" name="Google Shape;1571;p83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2" name="Google Shape;1572;p83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3" name="Google Shape;1573;p83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4" name="Google Shape;1574;p83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75" name="Google Shape;1575;p83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76" name="Google Shape;1576;p83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577" name="Google Shape;1577;p83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8" name="Google Shape;1578;p83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9" name="Google Shape;1579;p83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0" name="Google Shape;1580;p83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1. Bullets 1–5 (Green)">
  <p:cSld name="CUSTOM_2_7_1_4_1">
    <p:spTree>
      <p:nvGrpSpPr>
        <p:cNvPr id="1" name="Shape 1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2" name="Google Shape;1582;p8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3" name="Google Shape;1583;p8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84" name="Google Shape;1584;p8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85" name="Google Shape;1585;p8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86" name="Google Shape;1586;p8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87" name="Google Shape;1587;p8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88" name="Google Shape;1588;p8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89" name="Google Shape;1589;p84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90" name="Google Shape;1590;p8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1" name="Google Shape;1591;p8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2" name="Google Shape;1592;p8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3" name="Google Shape;1593;p84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94" name="Google Shape;1594;p84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95" name="Google Shape;1595;p84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96" name="Google Shape;1596;p8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7" name="Google Shape;1597;p84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598" name="Google Shape;1598;p8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9" name="Google Shape;1599;p84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0" name="Google Shape;1600;p8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1" name="Google Shape;1601;p84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2" name="Google Shape;1602;p8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2. Bullets 1–5 (Green/Yellow)">
  <p:cSld name="CUSTOM_2_7_1_4_1_2">
    <p:spTree>
      <p:nvGrpSpPr>
        <p:cNvPr id="1" name="Shape 1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4" name="Google Shape;1604;p8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5" name="Google Shape;1605;p8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06" name="Google Shape;1606;p8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607" name="Google Shape;1607;p8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08" name="Google Shape;1608;p8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09" name="Google Shape;1609;p8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10" name="Google Shape;1610;p8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11" name="Google Shape;1611;p85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12" name="Google Shape;1612;p8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3" name="Google Shape;1613;p8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4" name="Google Shape;1614;p8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5" name="Google Shape;1615;p85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16" name="Google Shape;1616;p85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17" name="Google Shape;1617;p85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18" name="Google Shape;1618;p8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9" name="Google Shape;1619;p85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620" name="Google Shape;1620;p8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1" name="Google Shape;1621;p8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2" name="Google Shape;1622;p8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3" name="Google Shape;1623;p8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4" name="Google Shape;1624;p8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3. Bullets 1–5 (Gray)">
  <p:cSld name="CUSTOM_2_7_1_4_1_1">
    <p:spTree>
      <p:nvGrpSpPr>
        <p:cNvPr id="1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86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7" name="Google Shape;1627;p8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28" name="Google Shape;1628;p8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629" name="Google Shape;1629;p8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30" name="Google Shape;1630;p8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31" name="Google Shape;1631;p8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32" name="Google Shape;1632;p8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33" name="Google Shape;1633;p86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34" name="Google Shape;1634;p86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5" name="Google Shape;1635;p86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6" name="Google Shape;1636;p86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7" name="Google Shape;1637;p86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38" name="Google Shape;1638;p86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39" name="Google Shape;1639;p86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40" name="Google Shape;1640;p86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1" name="Google Shape;1641;p86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642" name="Google Shape;1642;p8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3" name="Google Shape;1643;p8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4" name="Google Shape;1644;p8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5" name="Google Shape;1645;p8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6" name="Google Shape;1646;p8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4. Bullets 1–5 (Blue)">
  <p:cSld name="CUSTOM_2_7_1_4_1_1_1">
    <p:spTree>
      <p:nvGrpSpPr>
        <p:cNvPr id="1" name="Shape 1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" name="Google Shape;1648;p87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9" name="Google Shape;1649;p8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50" name="Google Shape;1650;p8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651" name="Google Shape;1651;p8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52" name="Google Shape;1652;p8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53" name="Google Shape;1653;p8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54" name="Google Shape;1654;p8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55" name="Google Shape;1655;p87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56" name="Google Shape;1656;p87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7" name="Google Shape;1657;p87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8" name="Google Shape;1658;p87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9" name="Google Shape;1659;p87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60" name="Google Shape;1660;p87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61" name="Google Shape;1661;p87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62" name="Google Shape;1662;p87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3" name="Google Shape;1663;p87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664" name="Google Shape;1664;p8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5" name="Google Shape;1665;p8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6" name="Google Shape;1666;p8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7" name="Google Shape;1667;p8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8" name="Google Shape;1668;p8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5. Bullets 1–6 (Green)">
  <p:cSld name="CUSTOM_2_7_1_3_1_1_3_1">
    <p:spTree>
      <p:nvGrpSpPr>
        <p:cNvPr id="1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8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1" name="Google Shape;1671;p8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72" name="Google Shape;1672;p8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673" name="Google Shape;1673;p8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74" name="Google Shape;1674;p8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75" name="Google Shape;1675;p8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76" name="Google Shape;1676;p8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77" name="Google Shape;1677;p88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78" name="Google Shape;1678;p8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9" name="Google Shape;1679;p8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0" name="Google Shape;1680;p8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1" name="Google Shape;1681;p8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2" name="Google Shape;1682;p8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3" name="Google Shape;1683;p88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84" name="Google Shape;1684;p88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85" name="Google Shape;1685;p88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86" name="Google Shape;1686;p88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87" name="Google Shape;1687;p88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688" name="Google Shape;1688;p8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9" name="Google Shape;1689;p8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0" name="Google Shape;1690;p8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1" name="Google Shape;1691;p8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2" name="Google Shape;1692;p8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3" name="Google Shape;1693;p8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6. Bullets 1–6 (Yellow/Green)">
  <p:cSld name="CUSTOM_2_7_1_3_1_1_3_2">
    <p:spTree>
      <p:nvGrpSpPr>
        <p:cNvPr id="1" name="Shape 1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5" name="Google Shape;1695;p8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6" name="Google Shape;1696;p8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97" name="Google Shape;1697;p8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698" name="Google Shape;1698;p8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99" name="Google Shape;1699;p8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700" name="Google Shape;1700;p8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01" name="Google Shape;1701;p8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02" name="Google Shape;1702;p89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03" name="Google Shape;1703;p8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4" name="Google Shape;1704;p8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5" name="Google Shape;1705;p8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6" name="Google Shape;1706;p8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7" name="Google Shape;1707;p8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8" name="Google Shape;1708;p89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09" name="Google Shape;1709;p89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10" name="Google Shape;1710;p89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11" name="Google Shape;1711;p89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12" name="Google Shape;1712;p89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713" name="Google Shape;1713;p8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4" name="Google Shape;1714;p8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5" name="Google Shape;1715;p8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6" name="Google Shape;1716;p8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7" name="Google Shape;1717;p8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8" name="Google Shape;1718;p8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7. Bullets 1–6 (Gray)">
  <p:cSld name="CUSTOM_2_7_1_3_1_1_3_3">
    <p:spTree>
      <p:nvGrpSpPr>
        <p:cNvPr id="1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90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1" name="Google Shape;1721;p9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22" name="Google Shape;1722;p9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723" name="Google Shape;1723;p9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24" name="Google Shape;1724;p9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725" name="Google Shape;1725;p9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26" name="Google Shape;1726;p9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27" name="Google Shape;1727;p90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28" name="Google Shape;1728;p90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9" name="Google Shape;1729;p90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0" name="Google Shape;1730;p90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1" name="Google Shape;1731;p90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2" name="Google Shape;1732;p90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3" name="Google Shape;1733;p90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34" name="Google Shape;1734;p90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35" name="Google Shape;1735;p90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36" name="Google Shape;1736;p90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37" name="Google Shape;1737;p90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738" name="Google Shape;1738;p9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9" name="Google Shape;1739;p9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0" name="Google Shape;1740;p9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1" name="Google Shape;1741;p9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9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3" name="Google Shape;1743;p9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8. Bullets 1–6 (Blue)">
  <p:cSld name="CUSTOM_2_7_1_3_1_1_3_2_1">
    <p:spTree>
      <p:nvGrpSpPr>
        <p:cNvPr id="1" name="Shape 1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5" name="Google Shape;1745;p91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6" name="Google Shape;1746;p9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47" name="Google Shape;1747;p9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748" name="Google Shape;1748;p9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49" name="Google Shape;1749;p9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750" name="Google Shape;1750;p9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51" name="Google Shape;1751;p9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52" name="Google Shape;1752;p91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53" name="Google Shape;1753;p91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4" name="Google Shape;1754;p91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5" name="Google Shape;1755;p91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6" name="Google Shape;1756;p91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7" name="Google Shape;1757;p91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8" name="Google Shape;1758;p91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59" name="Google Shape;1759;p91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60" name="Google Shape;1760;p91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61" name="Google Shape;1761;p91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62" name="Google Shape;1762;p91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763" name="Google Shape;1763;p9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4" name="Google Shape;1764;p9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5" name="Google Shape;1765;p9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9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7" name="Google Shape;1767;p9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8" name="Google Shape;1768;p9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. Call Attention Slide">
  <p:cSld name="CUSTOM_2_3_1_1_3_1_1_2_1_1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0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0"/>
          <p:cNvSpPr txBox="1">
            <a:spLocks noGrp="1"/>
          </p:cNvSpPr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9" name="Google Shape;79;p10"/>
          <p:cNvPicPr preferRelativeResize="0"/>
          <p:nvPr/>
        </p:nvPicPr>
        <p:blipFill rotWithShape="1">
          <a:blip r:embed="rId3">
            <a:alphaModFix/>
          </a:blip>
          <a:srcRect l="139" r="149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1" name="Google Shape;81;p1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9. Bullets 1–7 (Green)">
  <p:cSld name="CUSTOM_2_7_1_3_1_1_1_2"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0" name="Google Shape;1770;p9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1" name="Google Shape;1771;p9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72" name="Google Shape;1772;p9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773" name="Google Shape;1773;p9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74" name="Google Shape;1774;p9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775" name="Google Shape;1775;p9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76" name="Google Shape;1776;p9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77" name="Google Shape;1777;p92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78" name="Google Shape;1778;p9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9" name="Google Shape;1779;p92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80" name="Google Shape;1780;p9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1" name="Google Shape;1781;p92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82" name="Google Shape;1782;p9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3" name="Google Shape;1783;p92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84" name="Google Shape;1784;p9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5" name="Google Shape;1785;p92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86" name="Google Shape;1786;p9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7" name="Google Shape;1787;p92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88" name="Google Shape;1788;p9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9" name="Google Shape;1789;p92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790" name="Google Shape;1790;p9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1" name="Google Shape;1791;p92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2" name="Google Shape;1792;p9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3" name="Google Shape;1793;p92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4" name="Google Shape;1794;p9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5" name="Google Shape;1795;p92"/>
          <p:cNvPicPr preferRelativeResize="0"/>
          <p:nvPr/>
        </p:nvPicPr>
        <p:blipFill rotWithShape="1">
          <a:blip r:embed="rId3">
            <a:alphaModFix/>
          </a:blip>
          <a:srcRect t="1380" b="139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6" name="Google Shape;1796;p9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0. Bullets 1–7 (Yellow/Green)">
  <p:cSld name="CUSTOM_2_7_1_3_1_1_1_2_1">
    <p:spTree>
      <p:nvGrpSpPr>
        <p:cNvPr id="1" name="Shape 1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8" name="Google Shape;1798;p9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9" name="Google Shape;1799;p9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00" name="Google Shape;1800;p9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801" name="Google Shape;1801;p9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02" name="Google Shape;1802;p9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03" name="Google Shape;1803;p9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04" name="Google Shape;1804;p9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05" name="Google Shape;1805;p93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06" name="Google Shape;1806;p9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7" name="Google Shape;1807;p93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08" name="Google Shape;1808;p9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9" name="Google Shape;1809;p93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10" name="Google Shape;1810;p9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1" name="Google Shape;1811;p93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12" name="Google Shape;1812;p9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3" name="Google Shape;1813;p93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14" name="Google Shape;1814;p9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5" name="Google Shape;1815;p93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16" name="Google Shape;1816;p9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7" name="Google Shape;1817;p93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818" name="Google Shape;1818;p9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9" name="Google Shape;1819;p9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0" name="Google Shape;1820;p9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1" name="Google Shape;1821;p9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2" name="Google Shape;1822;p9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3" name="Google Shape;1823;p9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4" name="Google Shape;1824;p9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1. Bullets 1–7 (Gray)">
  <p:cSld name="CUSTOM_2_7_1_3_1_1_1_2_1_1">
    <p:spTree>
      <p:nvGrpSpPr>
        <p:cNvPr id="1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6" name="Google Shape;1826;p94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7" name="Google Shape;1827;p9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28" name="Google Shape;1828;p9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829" name="Google Shape;1829;p9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30" name="Google Shape;1830;p9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31" name="Google Shape;1831;p9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32" name="Google Shape;1832;p9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33" name="Google Shape;1833;p94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34" name="Google Shape;1834;p94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5" name="Google Shape;1835;p94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36" name="Google Shape;1836;p94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7" name="Google Shape;1837;p94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38" name="Google Shape;1838;p94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9" name="Google Shape;1839;p94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40" name="Google Shape;1840;p94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1" name="Google Shape;1841;p94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42" name="Google Shape;1842;p94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3" name="Google Shape;1843;p94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44" name="Google Shape;1844;p94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5" name="Google Shape;1845;p94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846" name="Google Shape;1846;p9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7" name="Google Shape;1847;p9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8" name="Google Shape;1848;p9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9" name="Google Shape;1849;p9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0" name="Google Shape;1850;p9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1" name="Google Shape;1851;p94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2" name="Google Shape;1852;p94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2. Bullets 1–7 (Blue)">
  <p:cSld name="CUSTOM_2_7_1_3_1_1_1_2_1_1_1">
    <p:spTree>
      <p:nvGrpSpPr>
        <p:cNvPr id="1" name="Shape 1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4" name="Google Shape;1854;p95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5" name="Google Shape;1855;p9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56" name="Google Shape;1856;p9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857" name="Google Shape;1857;p9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58" name="Google Shape;1858;p9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59" name="Google Shape;1859;p9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60" name="Google Shape;1860;p9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61" name="Google Shape;1861;p95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62" name="Google Shape;1862;p95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3" name="Google Shape;1863;p95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64" name="Google Shape;1864;p95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5" name="Google Shape;1865;p95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66" name="Google Shape;1866;p95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7" name="Google Shape;1867;p95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68" name="Google Shape;1868;p95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9" name="Google Shape;1869;p95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70" name="Google Shape;1870;p95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1" name="Google Shape;1871;p95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72" name="Google Shape;1872;p95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3" name="Google Shape;1873;p95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874" name="Google Shape;1874;p9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5" name="Google Shape;1875;p9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6" name="Google Shape;1876;p9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7" name="Google Shape;1877;p9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8" name="Google Shape;1878;p9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9" name="Google Shape;1879;p95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0" name="Google Shape;1880;p95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3. Bullets 1–8 (Green)">
  <p:cSld name="CUSTOM_2_7_1_3_1_1_1_1_1_1">
    <p:spTree>
      <p:nvGrpSpPr>
        <p:cNvPr id="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9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83" name="Google Shape;1883;p9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884" name="Google Shape;1884;p9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85" name="Google Shape;1885;p9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86" name="Google Shape;1886;p9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87" name="Google Shape;1887;p9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88" name="Google Shape;1888;p9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9" name="Google Shape;1889;p96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90" name="Google Shape;1890;p9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1" name="Google Shape;1891;p96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92" name="Google Shape;1892;p9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3" name="Google Shape;1893;p96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94" name="Google Shape;1894;p9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5" name="Google Shape;1895;p96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96" name="Google Shape;1896;p9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7" name="Google Shape;1897;p96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98" name="Google Shape;1898;p9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9" name="Google Shape;1899;p96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00" name="Google Shape;1900;p9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1" name="Google Shape;1901;p96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02" name="Google Shape;1902;p9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3" name="Google Shape;1903;p96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904" name="Google Shape;1904;p9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5" name="Google Shape;1905;p96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6" name="Google Shape;1906;p9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7" name="Google Shape;1907;p96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8" name="Google Shape;1908;p9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9" name="Google Shape;1909;p96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0" name="Google Shape;1910;p9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1" name="Google Shape;1911;p96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4. Bullets 1–8 (Yellow/Green)">
  <p:cSld name="CUSTOM_2_7_1_3_1_1_1_1_1_1_1">
    <p:spTree>
      <p:nvGrpSpPr>
        <p:cNvPr id="1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9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14" name="Google Shape;1914;p9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915" name="Google Shape;1915;p9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16" name="Google Shape;1916;p9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917" name="Google Shape;1917;p9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18" name="Google Shape;1918;p9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19" name="Google Shape;1919;p9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0" name="Google Shape;1920;p97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21" name="Google Shape;1921;p9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2" name="Google Shape;1922;p97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23" name="Google Shape;1923;p9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4" name="Google Shape;1924;p97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25" name="Google Shape;1925;p9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6" name="Google Shape;1926;p97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27" name="Google Shape;1927;p9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8" name="Google Shape;1928;p97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29" name="Google Shape;1929;p9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0" name="Google Shape;1930;p97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31" name="Google Shape;1931;p9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2" name="Google Shape;1932;p97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33" name="Google Shape;1933;p9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4" name="Google Shape;1934;p97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935" name="Google Shape;1935;p9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6" name="Google Shape;1936;p9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7" name="Google Shape;1937;p9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8" name="Google Shape;1938;p9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9" name="Google Shape;1939;p9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0" name="Google Shape;1940;p9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1" name="Google Shape;1941;p9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2" name="Google Shape;1942;p9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5. Bullets 1–8 (Gray)">
  <p:cSld name="CUSTOM_2_7_1_3_1_1_1_1_1_1_1_1">
    <p:spTree>
      <p:nvGrpSpPr>
        <p:cNvPr id="1" name="Shape 1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4" name="Google Shape;1944;p9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45" name="Google Shape;1945;p9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946" name="Google Shape;1946;p9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47" name="Google Shape;1947;p9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948" name="Google Shape;1948;p9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49" name="Google Shape;1949;p9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50" name="Google Shape;1950;p98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1" name="Google Shape;1951;p98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52" name="Google Shape;1952;p98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3" name="Google Shape;1953;p98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54" name="Google Shape;1954;p98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5" name="Google Shape;1955;p98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56" name="Google Shape;1956;p98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7" name="Google Shape;1957;p98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58" name="Google Shape;1958;p98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9" name="Google Shape;1959;p98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60" name="Google Shape;1960;p98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1" name="Google Shape;1961;p98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62" name="Google Shape;1962;p98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3" name="Google Shape;1963;p98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64" name="Google Shape;1964;p98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5" name="Google Shape;1965;p98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966" name="Google Shape;1966;p9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7" name="Google Shape;1967;p9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8" name="Google Shape;1968;p9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9" name="Google Shape;1969;p9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0" name="Google Shape;1970;p9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1" name="Google Shape;1971;p9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2" name="Google Shape;1972;p9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3" name="Google Shape;1973;p9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6. Bullets 1–8 (Blue)">
  <p:cSld name="CUSTOM_2_7_1_3_1_1_1_1_1_1_1_1_1">
    <p:spTree>
      <p:nvGrpSpPr>
        <p:cNvPr id="1" name="Shape 1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5" name="Google Shape;1975;p9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76" name="Google Shape;1976;p9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977" name="Google Shape;1977;p9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78" name="Google Shape;1978;p9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979" name="Google Shape;1979;p9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80" name="Google Shape;1980;p9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81" name="Google Shape;1981;p99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2" name="Google Shape;1982;p99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83" name="Google Shape;1983;p99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4" name="Google Shape;1984;p99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85" name="Google Shape;1985;p99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6" name="Google Shape;1986;p99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87" name="Google Shape;1987;p99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8" name="Google Shape;1988;p99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89" name="Google Shape;1989;p99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0" name="Google Shape;1990;p99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91" name="Google Shape;1991;p99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2" name="Google Shape;1992;p99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93" name="Google Shape;1993;p99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4" name="Google Shape;1994;p99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95" name="Google Shape;1995;p99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6" name="Google Shape;1996;p99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997" name="Google Shape;1997;p9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8" name="Google Shape;1998;p9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9" name="Google Shape;1999;p9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0" name="Google Shape;2000;p9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1" name="Google Shape;2001;p9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2" name="Google Shape;2002;p9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3" name="Google Shape;2003;p9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4" name="Google Shape;2004;p9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7. Fist to Five">
  <p:cSld name="CUSTOM_2_3_1_1_3_1_1_2_1_1_1_1">
    <p:spTree>
      <p:nvGrpSpPr>
        <p:cNvPr id="1" name="Shape 2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6" name="Google Shape;2006;p100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2007" name="Google Shape;2007;p100"/>
          <p:cNvSpPr txBox="1">
            <a:spLocks noGrp="1"/>
          </p:cNvSpPr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08" name="Google Shape;2008;p10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09" name="Google Shape;2009;p10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2010" name="Google Shape;2010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2011" name="Google Shape;2011;p100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2012" name="Google Shape;2012;p100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8. Review">
  <p:cSld name="CUSTOM_17_2_1_2_1">
    <p:spTree>
      <p:nvGrpSpPr>
        <p:cNvPr id="1" name="Shape 2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4" name="Google Shape;2014;p101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2015" name="Google Shape;2015;p10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16" name="Google Shape;2016;p101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17" name="Google Shape;2017;p101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2018" name="Google Shape;2018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64.xml"/><Relationship Id="rId18" Type="http://schemas.openxmlformats.org/officeDocument/2006/relationships/slideLayout" Target="../slideLayouts/slideLayout69.xml"/><Relationship Id="rId26" Type="http://schemas.openxmlformats.org/officeDocument/2006/relationships/slideLayout" Target="../slideLayouts/slideLayout77.xml"/><Relationship Id="rId39" Type="http://schemas.openxmlformats.org/officeDocument/2006/relationships/slideLayout" Target="../slideLayouts/slideLayout90.xml"/><Relationship Id="rId3" Type="http://schemas.openxmlformats.org/officeDocument/2006/relationships/slideLayout" Target="../slideLayouts/slideLayout54.xml"/><Relationship Id="rId21" Type="http://schemas.openxmlformats.org/officeDocument/2006/relationships/slideLayout" Target="../slideLayouts/slideLayout72.xml"/><Relationship Id="rId34" Type="http://schemas.openxmlformats.org/officeDocument/2006/relationships/slideLayout" Target="../slideLayouts/slideLayout85.xml"/><Relationship Id="rId42" Type="http://schemas.openxmlformats.org/officeDocument/2006/relationships/slideLayout" Target="../slideLayouts/slideLayout93.xml"/><Relationship Id="rId47" Type="http://schemas.openxmlformats.org/officeDocument/2006/relationships/slideLayout" Target="../slideLayouts/slideLayout98.xml"/><Relationship Id="rId50" Type="http://schemas.openxmlformats.org/officeDocument/2006/relationships/slideLayout" Target="../slideLayouts/slideLayout101.xml"/><Relationship Id="rId7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63.xml"/><Relationship Id="rId17" Type="http://schemas.openxmlformats.org/officeDocument/2006/relationships/slideLayout" Target="../slideLayouts/slideLayout68.xml"/><Relationship Id="rId25" Type="http://schemas.openxmlformats.org/officeDocument/2006/relationships/slideLayout" Target="../slideLayouts/slideLayout76.xml"/><Relationship Id="rId33" Type="http://schemas.openxmlformats.org/officeDocument/2006/relationships/slideLayout" Target="../slideLayouts/slideLayout84.xml"/><Relationship Id="rId38" Type="http://schemas.openxmlformats.org/officeDocument/2006/relationships/slideLayout" Target="../slideLayouts/slideLayout89.xml"/><Relationship Id="rId46" Type="http://schemas.openxmlformats.org/officeDocument/2006/relationships/slideLayout" Target="../slideLayouts/slideLayout97.xml"/><Relationship Id="rId2" Type="http://schemas.openxmlformats.org/officeDocument/2006/relationships/slideLayout" Target="../slideLayouts/slideLayout53.xml"/><Relationship Id="rId16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71.xml"/><Relationship Id="rId29" Type="http://schemas.openxmlformats.org/officeDocument/2006/relationships/slideLayout" Target="../slideLayouts/slideLayout80.xml"/><Relationship Id="rId41" Type="http://schemas.openxmlformats.org/officeDocument/2006/relationships/slideLayout" Target="../slideLayouts/slideLayout92.xml"/><Relationship Id="rId1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62.xml"/><Relationship Id="rId24" Type="http://schemas.openxmlformats.org/officeDocument/2006/relationships/slideLayout" Target="../slideLayouts/slideLayout75.xml"/><Relationship Id="rId32" Type="http://schemas.openxmlformats.org/officeDocument/2006/relationships/slideLayout" Target="../slideLayouts/slideLayout83.xml"/><Relationship Id="rId37" Type="http://schemas.openxmlformats.org/officeDocument/2006/relationships/slideLayout" Target="../slideLayouts/slideLayout88.xml"/><Relationship Id="rId40" Type="http://schemas.openxmlformats.org/officeDocument/2006/relationships/slideLayout" Target="../slideLayouts/slideLayout91.xml"/><Relationship Id="rId45" Type="http://schemas.openxmlformats.org/officeDocument/2006/relationships/slideLayout" Target="../slideLayouts/slideLayout96.xml"/><Relationship Id="rId5" Type="http://schemas.openxmlformats.org/officeDocument/2006/relationships/slideLayout" Target="../slideLayouts/slideLayout56.xml"/><Relationship Id="rId15" Type="http://schemas.openxmlformats.org/officeDocument/2006/relationships/slideLayout" Target="../slideLayouts/slideLayout66.xml"/><Relationship Id="rId23" Type="http://schemas.openxmlformats.org/officeDocument/2006/relationships/slideLayout" Target="../slideLayouts/slideLayout74.xml"/><Relationship Id="rId28" Type="http://schemas.openxmlformats.org/officeDocument/2006/relationships/slideLayout" Target="../slideLayouts/slideLayout79.xml"/><Relationship Id="rId36" Type="http://schemas.openxmlformats.org/officeDocument/2006/relationships/slideLayout" Target="../slideLayouts/slideLayout87.xml"/><Relationship Id="rId49" Type="http://schemas.openxmlformats.org/officeDocument/2006/relationships/slideLayout" Target="../slideLayouts/slideLayout100.xml"/><Relationship Id="rId10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70.xml"/><Relationship Id="rId31" Type="http://schemas.openxmlformats.org/officeDocument/2006/relationships/slideLayout" Target="../slideLayouts/slideLayout82.xml"/><Relationship Id="rId44" Type="http://schemas.openxmlformats.org/officeDocument/2006/relationships/slideLayout" Target="../slideLayouts/slideLayout95.xml"/><Relationship Id="rId4" Type="http://schemas.openxmlformats.org/officeDocument/2006/relationships/slideLayout" Target="../slideLayouts/slideLayout55.xml"/><Relationship Id="rId9" Type="http://schemas.openxmlformats.org/officeDocument/2006/relationships/slideLayout" Target="../slideLayouts/slideLayout60.xml"/><Relationship Id="rId14" Type="http://schemas.openxmlformats.org/officeDocument/2006/relationships/slideLayout" Target="../slideLayouts/slideLayout65.xml"/><Relationship Id="rId22" Type="http://schemas.openxmlformats.org/officeDocument/2006/relationships/slideLayout" Target="../slideLayouts/slideLayout73.xml"/><Relationship Id="rId27" Type="http://schemas.openxmlformats.org/officeDocument/2006/relationships/slideLayout" Target="../slideLayouts/slideLayout78.xml"/><Relationship Id="rId30" Type="http://schemas.openxmlformats.org/officeDocument/2006/relationships/slideLayout" Target="../slideLayouts/slideLayout81.xml"/><Relationship Id="rId35" Type="http://schemas.openxmlformats.org/officeDocument/2006/relationships/slideLayout" Target="../slideLayouts/slideLayout86.xml"/><Relationship Id="rId43" Type="http://schemas.openxmlformats.org/officeDocument/2006/relationships/slideLayout" Target="../slideLayouts/slideLayout94.xml"/><Relationship Id="rId48" Type="http://schemas.openxmlformats.org/officeDocument/2006/relationships/slideLayout" Target="../slideLayouts/slideLayout99.xml"/><Relationship Id="rId8" Type="http://schemas.openxmlformats.org/officeDocument/2006/relationships/slideLayout" Target="../slideLayouts/slideLayout59.xml"/><Relationship Id="rId51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>
                <a:solidFill>
                  <a:schemeClr val="tx1"/>
                </a:solidFill>
              </a:defRPr>
            </a:lvl1pPr>
            <a:lvl2pPr lvl="1" algn="r">
              <a:buNone/>
              <a:defRPr sz="1300">
                <a:solidFill>
                  <a:schemeClr val="tx1"/>
                </a:solidFill>
              </a:defRPr>
            </a:lvl2pPr>
            <a:lvl3pPr lvl="2" algn="r">
              <a:buNone/>
              <a:defRPr sz="1300">
                <a:solidFill>
                  <a:schemeClr val="tx1"/>
                </a:solidFill>
              </a:defRPr>
            </a:lvl3pPr>
            <a:lvl4pPr lvl="3" algn="r">
              <a:buNone/>
              <a:defRPr sz="1300">
                <a:solidFill>
                  <a:schemeClr val="tx1"/>
                </a:solidFill>
              </a:defRPr>
            </a:lvl4pPr>
            <a:lvl5pPr lvl="4" algn="r">
              <a:buNone/>
              <a:defRPr sz="1300">
                <a:solidFill>
                  <a:schemeClr val="tx1"/>
                </a:solidFill>
              </a:defRPr>
            </a:lvl5pPr>
            <a:lvl6pPr lvl="5" algn="r">
              <a:buNone/>
              <a:defRPr sz="1300">
                <a:solidFill>
                  <a:schemeClr val="tx1"/>
                </a:solidFill>
              </a:defRPr>
            </a:lvl6pPr>
            <a:lvl7pPr lvl="6" algn="r">
              <a:buNone/>
              <a:defRPr sz="1300">
                <a:solidFill>
                  <a:schemeClr val="tx1"/>
                </a:solidFill>
              </a:defRPr>
            </a:lvl7pPr>
            <a:lvl8pPr lvl="7" algn="r">
              <a:buNone/>
              <a:defRPr sz="1300">
                <a:solidFill>
                  <a:schemeClr val="tx1"/>
                </a:solidFill>
              </a:defRPr>
            </a:lvl8pPr>
            <a:lvl9pPr lvl="8" algn="r">
              <a:buNone/>
              <a:defRPr sz="1300">
                <a:solidFill>
                  <a:schemeClr val="tx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p5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buNone/>
              <a:defRPr sz="1300">
                <a:solidFill>
                  <a:schemeClr val="tx1"/>
                </a:solidFill>
              </a:defRPr>
            </a:lvl1pPr>
            <a:lvl2pPr lvl="1" algn="r" rtl="0">
              <a:buNone/>
              <a:defRPr sz="1300">
                <a:solidFill>
                  <a:schemeClr val="tx1"/>
                </a:solidFill>
              </a:defRPr>
            </a:lvl2pPr>
            <a:lvl3pPr lvl="2" algn="r" rtl="0">
              <a:buNone/>
              <a:defRPr sz="1300">
                <a:solidFill>
                  <a:schemeClr val="tx1"/>
                </a:solidFill>
              </a:defRPr>
            </a:lvl3pPr>
            <a:lvl4pPr lvl="3" algn="r" rtl="0">
              <a:buNone/>
              <a:defRPr sz="1300">
                <a:solidFill>
                  <a:schemeClr val="tx1"/>
                </a:solidFill>
              </a:defRPr>
            </a:lvl4pPr>
            <a:lvl5pPr lvl="4" algn="r" rtl="0">
              <a:buNone/>
              <a:defRPr sz="1300">
                <a:solidFill>
                  <a:schemeClr val="tx1"/>
                </a:solidFill>
              </a:defRPr>
            </a:lvl5pPr>
            <a:lvl6pPr lvl="5" algn="r" rtl="0">
              <a:buNone/>
              <a:defRPr sz="1300">
                <a:solidFill>
                  <a:schemeClr val="tx1"/>
                </a:solidFill>
              </a:defRPr>
            </a:lvl6pPr>
            <a:lvl7pPr lvl="6" algn="r" rtl="0">
              <a:buNone/>
              <a:defRPr sz="1300">
                <a:solidFill>
                  <a:schemeClr val="tx1"/>
                </a:solidFill>
              </a:defRPr>
            </a:lvl7pPr>
            <a:lvl8pPr lvl="7" algn="r" rtl="0">
              <a:buNone/>
              <a:defRPr sz="1300">
                <a:solidFill>
                  <a:schemeClr val="tx1"/>
                </a:solidFill>
              </a:defRPr>
            </a:lvl8pPr>
            <a:lvl9pPr lvl="8" algn="r" rtl="0">
              <a:buNone/>
              <a:defRPr sz="1300">
                <a:solidFill>
                  <a:schemeClr val="tx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  <p:sldLayoutId id="2147483712" r:id="rId14"/>
    <p:sldLayoutId id="2147483713" r:id="rId15"/>
    <p:sldLayoutId id="2147483714" r:id="rId16"/>
    <p:sldLayoutId id="2147483715" r:id="rId17"/>
    <p:sldLayoutId id="2147483716" r:id="rId18"/>
    <p:sldLayoutId id="2147483717" r:id="rId19"/>
    <p:sldLayoutId id="2147483718" r:id="rId20"/>
    <p:sldLayoutId id="2147483719" r:id="rId21"/>
    <p:sldLayoutId id="2147483720" r:id="rId22"/>
    <p:sldLayoutId id="2147483721" r:id="rId23"/>
    <p:sldLayoutId id="2147483722" r:id="rId24"/>
    <p:sldLayoutId id="2147483723" r:id="rId25"/>
    <p:sldLayoutId id="2147483724" r:id="rId26"/>
    <p:sldLayoutId id="2147483725" r:id="rId27"/>
    <p:sldLayoutId id="2147483726" r:id="rId28"/>
    <p:sldLayoutId id="2147483727" r:id="rId29"/>
    <p:sldLayoutId id="2147483728" r:id="rId30"/>
    <p:sldLayoutId id="2147483729" r:id="rId31"/>
    <p:sldLayoutId id="2147483730" r:id="rId32"/>
    <p:sldLayoutId id="2147483731" r:id="rId33"/>
    <p:sldLayoutId id="2147483732" r:id="rId34"/>
    <p:sldLayoutId id="2147483733" r:id="rId35"/>
    <p:sldLayoutId id="2147483734" r:id="rId36"/>
    <p:sldLayoutId id="2147483735" r:id="rId37"/>
    <p:sldLayoutId id="2147483736" r:id="rId38"/>
    <p:sldLayoutId id="2147483737" r:id="rId39"/>
    <p:sldLayoutId id="2147483738" r:id="rId40"/>
    <p:sldLayoutId id="2147483739" r:id="rId41"/>
    <p:sldLayoutId id="2147483740" r:id="rId42"/>
    <p:sldLayoutId id="2147483741" r:id="rId43"/>
    <p:sldLayoutId id="2147483742" r:id="rId44"/>
    <p:sldLayoutId id="2147483743" r:id="rId45"/>
    <p:sldLayoutId id="2147483744" r:id="rId46"/>
    <p:sldLayoutId id="2147483745" r:id="rId47"/>
    <p:sldLayoutId id="2147483746" r:id="rId48"/>
    <p:sldLayoutId id="2147483747" r:id="rId49"/>
    <p:sldLayoutId id="2147483748" r:id="rId5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9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9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8.xml"/><Relationship Id="rId4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3" name="Google Shape;2033;p104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</p:spPr>
        <p:txBody>
          <a:bodyPr spcFirstLastPara="1" wrap="square" lIns="0" tIns="9125" rIns="118870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 </a:t>
            </a:r>
            <a:endParaRPr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34" name="Google Shape;2034;p104"/>
          <p:cNvSpPr txBox="1">
            <a:spLocks noGrp="1"/>
          </p:cNvSpPr>
          <p:nvPr>
            <p:ph type="title" idx="2"/>
          </p:nvPr>
        </p:nvSpPr>
        <p:spPr>
          <a:xfrm>
            <a:off x="274350" y="1417475"/>
            <a:ext cx="8595300" cy="1248000"/>
          </a:xfrm>
          <a:prstGeom prst="rect">
            <a:avLst/>
          </a:prstGeom>
        </p:spPr>
        <p:txBody>
          <a:bodyPr spcFirstLastPara="1" wrap="square" lIns="2880350" tIns="0" rIns="457200" bIns="457200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1800"/>
              </a:spcBef>
              <a:spcAft>
                <a:spcPts val="1200"/>
              </a:spcAft>
              <a:buNone/>
            </a:pPr>
            <a:r>
              <a:rPr lang="en" sz="2400" dirty="0">
                <a:solidFill>
                  <a:srgbClr val="24292E"/>
                </a:solidFill>
              </a:rPr>
              <a:t>Linux Week </a:t>
            </a:r>
            <a:r>
              <a:rPr lang="en" sz="2400" dirty="0" smtClean="0">
                <a:solidFill>
                  <a:srgbClr val="24292E"/>
                </a:solidFill>
              </a:rPr>
              <a:t>3: </a:t>
            </a:r>
            <a:r>
              <a:rPr lang="en" sz="2400" dirty="0">
                <a:solidFill>
                  <a:srgbClr val="24292E"/>
                </a:solidFill>
              </a:rPr>
              <a:t>Network Security</a:t>
            </a:r>
            <a:endParaRPr sz="2400" dirty="0"/>
          </a:p>
        </p:txBody>
      </p:sp>
      <p:sp>
        <p:nvSpPr>
          <p:cNvPr id="2035" name="Google Shape;2035;p104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</p:spPr>
        <p:txBody>
          <a:bodyPr spcFirstLastPara="1" wrap="square" lIns="3200400" tIns="9125" rIns="27430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2" name="Google Shape;2212;p113"/>
          <p:cNvSpPr txBox="1">
            <a:spLocks noGrp="1"/>
          </p:cNvSpPr>
          <p:nvPr>
            <p:ph type="subTitle" idx="3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Filters that identify packets that should be flagged for later inspection. </a:t>
            </a:r>
            <a:endParaRPr sz="1800"/>
          </a:p>
        </p:txBody>
      </p:sp>
      <p:sp>
        <p:nvSpPr>
          <p:cNvPr id="2213" name="Google Shape;2213;p113"/>
          <p:cNvSpPr txBox="1">
            <a:spLocks noGrp="1"/>
          </p:cNvSpPr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Preprocessors</a:t>
            </a:r>
            <a:endParaRPr/>
          </a:p>
        </p:txBody>
      </p:sp>
      <p:sp>
        <p:nvSpPr>
          <p:cNvPr id="2214" name="Google Shape;2214;p113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5" name="Google Shape;2215;p113"/>
          <p:cNvSpPr/>
          <p:nvPr/>
        </p:nvSpPr>
        <p:spPr>
          <a:xfrm>
            <a:off x="745950" y="1323825"/>
            <a:ext cx="2181600" cy="392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Output Plugins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216" name="Google Shape;2216;p113"/>
          <p:cNvSpPr/>
          <p:nvPr/>
        </p:nvSpPr>
        <p:spPr>
          <a:xfrm>
            <a:off x="745950" y="2024490"/>
            <a:ext cx="2181600" cy="392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Detection Engine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217" name="Google Shape;2217;p113"/>
          <p:cNvSpPr/>
          <p:nvPr/>
        </p:nvSpPr>
        <p:spPr>
          <a:xfrm>
            <a:off x="745950" y="2725184"/>
            <a:ext cx="2181600" cy="392400"/>
          </a:xfrm>
          <a:prstGeom prst="rect">
            <a:avLst/>
          </a:prstGeom>
          <a:solidFill>
            <a:srgbClr val="EAD1D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Preprocessors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18" name="Google Shape;2218;p113"/>
          <p:cNvSpPr/>
          <p:nvPr/>
        </p:nvSpPr>
        <p:spPr>
          <a:xfrm>
            <a:off x="745950" y="3425855"/>
            <a:ext cx="2181600" cy="3924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Decoder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219" name="Google Shape;2219;p113"/>
          <p:cNvSpPr/>
          <p:nvPr/>
        </p:nvSpPr>
        <p:spPr>
          <a:xfrm>
            <a:off x="745950" y="4126525"/>
            <a:ext cx="2181600" cy="3924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Packet Capture Module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220" name="Google Shape;2220;p113"/>
          <p:cNvSpPr/>
          <p:nvPr/>
        </p:nvSpPr>
        <p:spPr>
          <a:xfrm>
            <a:off x="4245948" y="1477902"/>
            <a:ext cx="1806900" cy="392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Detection Plugins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221" name="Google Shape;2221;p113"/>
          <p:cNvSpPr/>
          <p:nvPr/>
        </p:nvSpPr>
        <p:spPr>
          <a:xfrm>
            <a:off x="4835300" y="2371025"/>
            <a:ext cx="628200" cy="533700"/>
          </a:xfrm>
          <a:prstGeom prst="foldedCorner">
            <a:avLst>
              <a:gd name="adj" fmla="val 34786"/>
            </a:avLst>
          </a:prstGeom>
          <a:solidFill>
            <a:schemeClr val="lt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137150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Rule File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22" name="Google Shape;2222;p113"/>
          <p:cNvSpPr txBox="1"/>
          <p:nvPr/>
        </p:nvSpPr>
        <p:spPr>
          <a:xfrm>
            <a:off x="745950" y="4695275"/>
            <a:ext cx="2181600" cy="18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Network Traffic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23" name="Google Shape;2223;p113"/>
          <p:cNvSpPr txBox="1"/>
          <p:nvPr/>
        </p:nvSpPr>
        <p:spPr>
          <a:xfrm>
            <a:off x="621900" y="688950"/>
            <a:ext cx="24297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Selected Output Module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(Log Files, console, sockets…)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224" name="Google Shape;2224;p113"/>
          <p:cNvCxnSpPr>
            <a:stCxn id="2222" idx="0"/>
            <a:endCxn id="2219" idx="2"/>
          </p:cNvCxnSpPr>
          <p:nvPr/>
        </p:nvCxnSpPr>
        <p:spPr>
          <a:xfrm rot="10800000">
            <a:off x="1836750" y="4518875"/>
            <a:ext cx="0" cy="1764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25" name="Google Shape;2225;p113"/>
          <p:cNvCxnSpPr>
            <a:stCxn id="2219" idx="0"/>
            <a:endCxn id="2218" idx="2"/>
          </p:cNvCxnSpPr>
          <p:nvPr/>
        </p:nvCxnSpPr>
        <p:spPr>
          <a:xfrm rot="10800000">
            <a:off x="1836750" y="3818125"/>
            <a:ext cx="0" cy="3084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26" name="Google Shape;2226;p113"/>
          <p:cNvCxnSpPr>
            <a:stCxn id="2218" idx="0"/>
            <a:endCxn id="2217" idx="2"/>
          </p:cNvCxnSpPr>
          <p:nvPr/>
        </p:nvCxnSpPr>
        <p:spPr>
          <a:xfrm rot="10800000">
            <a:off x="1836750" y="3117455"/>
            <a:ext cx="0" cy="3084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27" name="Google Shape;2227;p113"/>
          <p:cNvCxnSpPr>
            <a:stCxn id="2217" idx="0"/>
            <a:endCxn id="2216" idx="2"/>
          </p:cNvCxnSpPr>
          <p:nvPr/>
        </p:nvCxnSpPr>
        <p:spPr>
          <a:xfrm rot="10800000">
            <a:off x="1836750" y="2416784"/>
            <a:ext cx="0" cy="3084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28" name="Google Shape;2228;p113"/>
          <p:cNvCxnSpPr>
            <a:stCxn id="2216" idx="0"/>
            <a:endCxn id="2215" idx="2"/>
          </p:cNvCxnSpPr>
          <p:nvPr/>
        </p:nvCxnSpPr>
        <p:spPr>
          <a:xfrm rot="10800000">
            <a:off x="1836750" y="1716090"/>
            <a:ext cx="0" cy="3084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29" name="Google Shape;2229;p113"/>
          <p:cNvCxnSpPr>
            <a:endCxn id="2223" idx="2"/>
          </p:cNvCxnSpPr>
          <p:nvPr/>
        </p:nvCxnSpPr>
        <p:spPr>
          <a:xfrm rot="10800000">
            <a:off x="1836750" y="1081350"/>
            <a:ext cx="0" cy="2424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30" name="Google Shape;2230;p113"/>
          <p:cNvCxnSpPr>
            <a:stCxn id="2216" idx="3"/>
            <a:endCxn id="2220" idx="1"/>
          </p:cNvCxnSpPr>
          <p:nvPr/>
        </p:nvCxnSpPr>
        <p:spPr>
          <a:xfrm rot="10800000" flipH="1">
            <a:off x="2927550" y="1674090"/>
            <a:ext cx="1318500" cy="5466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2231" name="Google Shape;2231;p113"/>
          <p:cNvCxnSpPr>
            <a:stCxn id="2216" idx="3"/>
            <a:endCxn id="2221" idx="1"/>
          </p:cNvCxnSpPr>
          <p:nvPr/>
        </p:nvCxnSpPr>
        <p:spPr>
          <a:xfrm>
            <a:off x="2927550" y="2220690"/>
            <a:ext cx="1907700" cy="4173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dash"/>
            <a:round/>
            <a:headEnd type="none" w="med" len="med"/>
            <a:tailEnd type="triangle" w="med" len="med"/>
          </a:ln>
        </p:spPr>
      </p:cxnSp>
      <p:sp>
        <p:nvSpPr>
          <p:cNvPr id="2232" name="Google Shape;2232;p113"/>
          <p:cNvSpPr txBox="1"/>
          <p:nvPr/>
        </p:nvSpPr>
        <p:spPr>
          <a:xfrm rot="-1303733">
            <a:off x="3329069" y="2334985"/>
            <a:ext cx="1012115" cy="18862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Reads/Applies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233" name="Google Shape;2233;p113"/>
          <p:cNvCxnSpPr>
            <a:stCxn id="2221" idx="0"/>
            <a:endCxn id="2220" idx="2"/>
          </p:cNvCxnSpPr>
          <p:nvPr/>
        </p:nvCxnSpPr>
        <p:spPr>
          <a:xfrm rot="10800000">
            <a:off x="5149400" y="1870325"/>
            <a:ext cx="0" cy="5007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dash"/>
            <a:round/>
            <a:headEnd type="none" w="med" len="med"/>
            <a:tailEnd type="triangle" w="med" len="med"/>
          </a:ln>
        </p:spPr>
      </p:cxnSp>
      <p:sp>
        <p:nvSpPr>
          <p:cNvPr id="2234" name="Google Shape;2234;p113"/>
          <p:cNvSpPr txBox="1"/>
          <p:nvPr/>
        </p:nvSpPr>
        <p:spPr>
          <a:xfrm rot="1186">
            <a:off x="5183149" y="2126350"/>
            <a:ext cx="869700" cy="188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References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9" name="Google Shape;2239;p114"/>
          <p:cNvSpPr txBox="1">
            <a:spLocks noGrp="1"/>
          </p:cNvSpPr>
          <p:nvPr>
            <p:ph type="subTitle" idx="3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Plain-text files which contain a list of rules in Snort syntax. 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Syntax specifies the protocols, addresses, and byte sequences to monitor traffic. </a:t>
            </a:r>
            <a:endParaRPr sz="1800"/>
          </a:p>
        </p:txBody>
      </p:sp>
      <p:sp>
        <p:nvSpPr>
          <p:cNvPr id="2240" name="Google Shape;2240;p114"/>
          <p:cNvSpPr txBox="1">
            <a:spLocks noGrp="1"/>
          </p:cNvSpPr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Rules Files</a:t>
            </a:r>
            <a:endParaRPr/>
          </a:p>
        </p:txBody>
      </p:sp>
      <p:sp>
        <p:nvSpPr>
          <p:cNvPr id="2241" name="Google Shape;2241;p114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2" name="Google Shape;2242;p114"/>
          <p:cNvSpPr/>
          <p:nvPr/>
        </p:nvSpPr>
        <p:spPr>
          <a:xfrm>
            <a:off x="745950" y="1323825"/>
            <a:ext cx="2181600" cy="392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Output Plugins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243" name="Google Shape;2243;p114"/>
          <p:cNvSpPr/>
          <p:nvPr/>
        </p:nvSpPr>
        <p:spPr>
          <a:xfrm>
            <a:off x="745950" y="2024490"/>
            <a:ext cx="2181600" cy="392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Detection Engine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244" name="Google Shape;2244;p114"/>
          <p:cNvSpPr/>
          <p:nvPr/>
        </p:nvSpPr>
        <p:spPr>
          <a:xfrm>
            <a:off x="745950" y="2725184"/>
            <a:ext cx="2181600" cy="3924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Preprocessors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245" name="Google Shape;2245;p114"/>
          <p:cNvSpPr/>
          <p:nvPr/>
        </p:nvSpPr>
        <p:spPr>
          <a:xfrm>
            <a:off x="745950" y="3425855"/>
            <a:ext cx="2181600" cy="3924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Decoder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246" name="Google Shape;2246;p114"/>
          <p:cNvSpPr/>
          <p:nvPr/>
        </p:nvSpPr>
        <p:spPr>
          <a:xfrm>
            <a:off x="745950" y="4126525"/>
            <a:ext cx="2181600" cy="3924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Packet Capture Module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247" name="Google Shape;2247;p114"/>
          <p:cNvSpPr/>
          <p:nvPr/>
        </p:nvSpPr>
        <p:spPr>
          <a:xfrm>
            <a:off x="4245948" y="1477902"/>
            <a:ext cx="1806900" cy="392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Detection Plugins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248" name="Google Shape;2248;p114"/>
          <p:cNvSpPr/>
          <p:nvPr/>
        </p:nvSpPr>
        <p:spPr>
          <a:xfrm>
            <a:off x="4835300" y="2371025"/>
            <a:ext cx="628200" cy="533700"/>
          </a:xfrm>
          <a:prstGeom prst="foldedCorner">
            <a:avLst>
              <a:gd name="adj" fmla="val 34786"/>
            </a:avLst>
          </a:prstGeom>
          <a:solidFill>
            <a:srgbClr val="D9D2E9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137150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Rule File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49" name="Google Shape;2249;p114"/>
          <p:cNvSpPr txBox="1"/>
          <p:nvPr/>
        </p:nvSpPr>
        <p:spPr>
          <a:xfrm>
            <a:off x="745950" y="4695275"/>
            <a:ext cx="2181600" cy="18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Network Traffic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50" name="Google Shape;2250;p114"/>
          <p:cNvSpPr txBox="1"/>
          <p:nvPr/>
        </p:nvSpPr>
        <p:spPr>
          <a:xfrm>
            <a:off x="621900" y="688950"/>
            <a:ext cx="24297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Selected Output Module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(Log Files, console, sockets…)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251" name="Google Shape;2251;p114"/>
          <p:cNvCxnSpPr>
            <a:stCxn id="2249" idx="0"/>
            <a:endCxn id="2246" idx="2"/>
          </p:cNvCxnSpPr>
          <p:nvPr/>
        </p:nvCxnSpPr>
        <p:spPr>
          <a:xfrm rot="10800000">
            <a:off x="1836750" y="4518875"/>
            <a:ext cx="0" cy="1764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52" name="Google Shape;2252;p114"/>
          <p:cNvCxnSpPr>
            <a:stCxn id="2246" idx="0"/>
            <a:endCxn id="2245" idx="2"/>
          </p:cNvCxnSpPr>
          <p:nvPr/>
        </p:nvCxnSpPr>
        <p:spPr>
          <a:xfrm rot="10800000">
            <a:off x="1836750" y="3818125"/>
            <a:ext cx="0" cy="3084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53" name="Google Shape;2253;p114"/>
          <p:cNvCxnSpPr>
            <a:stCxn id="2245" idx="0"/>
            <a:endCxn id="2244" idx="2"/>
          </p:cNvCxnSpPr>
          <p:nvPr/>
        </p:nvCxnSpPr>
        <p:spPr>
          <a:xfrm rot="10800000">
            <a:off x="1836750" y="3117455"/>
            <a:ext cx="0" cy="3084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54" name="Google Shape;2254;p114"/>
          <p:cNvCxnSpPr>
            <a:stCxn id="2244" idx="0"/>
            <a:endCxn id="2243" idx="2"/>
          </p:cNvCxnSpPr>
          <p:nvPr/>
        </p:nvCxnSpPr>
        <p:spPr>
          <a:xfrm rot="10800000">
            <a:off x="1836750" y="2416784"/>
            <a:ext cx="0" cy="3084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55" name="Google Shape;2255;p114"/>
          <p:cNvCxnSpPr>
            <a:stCxn id="2243" idx="0"/>
            <a:endCxn id="2242" idx="2"/>
          </p:cNvCxnSpPr>
          <p:nvPr/>
        </p:nvCxnSpPr>
        <p:spPr>
          <a:xfrm rot="10800000">
            <a:off x="1836750" y="1716090"/>
            <a:ext cx="0" cy="3084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56" name="Google Shape;2256;p114"/>
          <p:cNvCxnSpPr>
            <a:endCxn id="2250" idx="2"/>
          </p:cNvCxnSpPr>
          <p:nvPr/>
        </p:nvCxnSpPr>
        <p:spPr>
          <a:xfrm rot="10800000">
            <a:off x="1836750" y="1081350"/>
            <a:ext cx="0" cy="2424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57" name="Google Shape;2257;p114"/>
          <p:cNvCxnSpPr>
            <a:stCxn id="2243" idx="3"/>
            <a:endCxn id="2247" idx="1"/>
          </p:cNvCxnSpPr>
          <p:nvPr/>
        </p:nvCxnSpPr>
        <p:spPr>
          <a:xfrm rot="10800000" flipH="1">
            <a:off x="2927550" y="1674090"/>
            <a:ext cx="1318500" cy="5466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2258" name="Google Shape;2258;p114"/>
          <p:cNvCxnSpPr>
            <a:stCxn id="2243" idx="3"/>
            <a:endCxn id="2248" idx="1"/>
          </p:cNvCxnSpPr>
          <p:nvPr/>
        </p:nvCxnSpPr>
        <p:spPr>
          <a:xfrm>
            <a:off x="2927550" y="2220690"/>
            <a:ext cx="1907700" cy="4173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dash"/>
            <a:round/>
            <a:headEnd type="none" w="med" len="med"/>
            <a:tailEnd type="triangle" w="med" len="med"/>
          </a:ln>
        </p:spPr>
      </p:cxnSp>
      <p:sp>
        <p:nvSpPr>
          <p:cNvPr id="2259" name="Google Shape;2259;p114"/>
          <p:cNvSpPr txBox="1"/>
          <p:nvPr/>
        </p:nvSpPr>
        <p:spPr>
          <a:xfrm rot="-1303733">
            <a:off x="3329069" y="2334985"/>
            <a:ext cx="1012115" cy="18862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Reads/Applies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260" name="Google Shape;2260;p114"/>
          <p:cNvCxnSpPr>
            <a:stCxn id="2248" idx="0"/>
            <a:endCxn id="2247" idx="2"/>
          </p:cNvCxnSpPr>
          <p:nvPr/>
        </p:nvCxnSpPr>
        <p:spPr>
          <a:xfrm rot="10800000">
            <a:off x="5149400" y="1870325"/>
            <a:ext cx="0" cy="5007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dash"/>
            <a:round/>
            <a:headEnd type="none" w="med" len="med"/>
            <a:tailEnd type="triangle" w="med" len="med"/>
          </a:ln>
        </p:spPr>
      </p:cxnSp>
      <p:sp>
        <p:nvSpPr>
          <p:cNvPr id="2261" name="Google Shape;2261;p114"/>
          <p:cNvSpPr txBox="1"/>
          <p:nvPr/>
        </p:nvSpPr>
        <p:spPr>
          <a:xfrm rot="1186">
            <a:off x="5183149" y="2126350"/>
            <a:ext cx="869700" cy="188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References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6" name="Google Shape;2266;p115"/>
          <p:cNvSpPr txBox="1">
            <a:spLocks noGrp="1"/>
          </p:cNvSpPr>
          <p:nvPr>
            <p:ph type="subTitle" idx="3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Modules used to efficiently identify patterns whenever a rule is evaluated. </a:t>
            </a:r>
            <a:endParaRPr sz="1800"/>
          </a:p>
        </p:txBody>
      </p:sp>
      <p:sp>
        <p:nvSpPr>
          <p:cNvPr id="2267" name="Google Shape;2267;p115"/>
          <p:cNvSpPr txBox="1">
            <a:spLocks noGrp="1"/>
          </p:cNvSpPr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Detection </a:t>
            </a:r>
            <a:r>
              <a:rPr lang="en" dirty="0" smtClean="0"/>
              <a:t>Plugins</a:t>
            </a:r>
            <a:endParaRPr dirty="0"/>
          </a:p>
        </p:txBody>
      </p:sp>
      <p:sp>
        <p:nvSpPr>
          <p:cNvPr id="2268" name="Google Shape;2268;p115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69" name="Google Shape;2269;p115"/>
          <p:cNvSpPr/>
          <p:nvPr/>
        </p:nvSpPr>
        <p:spPr>
          <a:xfrm>
            <a:off x="745950" y="1323825"/>
            <a:ext cx="2181600" cy="392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Output Plugins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270" name="Google Shape;2270;p115"/>
          <p:cNvSpPr/>
          <p:nvPr/>
        </p:nvSpPr>
        <p:spPr>
          <a:xfrm>
            <a:off x="745950" y="2024490"/>
            <a:ext cx="2181600" cy="392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Detection Engine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271" name="Google Shape;2271;p115"/>
          <p:cNvSpPr/>
          <p:nvPr/>
        </p:nvSpPr>
        <p:spPr>
          <a:xfrm>
            <a:off x="745950" y="2725184"/>
            <a:ext cx="2181600" cy="3924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Preprocessors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272" name="Google Shape;2272;p115"/>
          <p:cNvSpPr/>
          <p:nvPr/>
        </p:nvSpPr>
        <p:spPr>
          <a:xfrm>
            <a:off x="745950" y="3425855"/>
            <a:ext cx="2181600" cy="3924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Decoder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273" name="Google Shape;2273;p115"/>
          <p:cNvSpPr/>
          <p:nvPr/>
        </p:nvSpPr>
        <p:spPr>
          <a:xfrm>
            <a:off x="745950" y="4126525"/>
            <a:ext cx="2181600" cy="3924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Packet Capture Module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274" name="Google Shape;2274;p115"/>
          <p:cNvSpPr/>
          <p:nvPr/>
        </p:nvSpPr>
        <p:spPr>
          <a:xfrm>
            <a:off x="4245948" y="1477902"/>
            <a:ext cx="1806900" cy="392400"/>
          </a:xfrm>
          <a:prstGeom prst="rect">
            <a:avLst/>
          </a:prstGeom>
          <a:solidFill>
            <a:srgbClr val="E6B8A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Detection Plugins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75" name="Google Shape;2275;p115"/>
          <p:cNvSpPr/>
          <p:nvPr/>
        </p:nvSpPr>
        <p:spPr>
          <a:xfrm>
            <a:off x="4835300" y="2371025"/>
            <a:ext cx="628200" cy="533700"/>
          </a:xfrm>
          <a:prstGeom prst="foldedCorner">
            <a:avLst>
              <a:gd name="adj" fmla="val 34786"/>
            </a:avLst>
          </a:prstGeom>
          <a:solidFill>
            <a:srgbClr val="EFEFE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137150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Rule File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76" name="Google Shape;2276;p115"/>
          <p:cNvSpPr txBox="1"/>
          <p:nvPr/>
        </p:nvSpPr>
        <p:spPr>
          <a:xfrm>
            <a:off x="745950" y="4695275"/>
            <a:ext cx="2181600" cy="18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Network Traffic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77" name="Google Shape;2277;p115"/>
          <p:cNvSpPr txBox="1"/>
          <p:nvPr/>
        </p:nvSpPr>
        <p:spPr>
          <a:xfrm>
            <a:off x="621900" y="688950"/>
            <a:ext cx="24297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Selected Output Module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(Log Files, console, sockets…)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278" name="Google Shape;2278;p115"/>
          <p:cNvCxnSpPr>
            <a:stCxn id="2276" idx="0"/>
            <a:endCxn id="2273" idx="2"/>
          </p:cNvCxnSpPr>
          <p:nvPr/>
        </p:nvCxnSpPr>
        <p:spPr>
          <a:xfrm rot="10800000">
            <a:off x="1836750" y="4518875"/>
            <a:ext cx="0" cy="1764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79" name="Google Shape;2279;p115"/>
          <p:cNvCxnSpPr>
            <a:stCxn id="2273" idx="0"/>
            <a:endCxn id="2272" idx="2"/>
          </p:cNvCxnSpPr>
          <p:nvPr/>
        </p:nvCxnSpPr>
        <p:spPr>
          <a:xfrm rot="10800000">
            <a:off x="1836750" y="3818125"/>
            <a:ext cx="0" cy="3084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80" name="Google Shape;2280;p115"/>
          <p:cNvCxnSpPr>
            <a:stCxn id="2272" idx="0"/>
            <a:endCxn id="2271" idx="2"/>
          </p:cNvCxnSpPr>
          <p:nvPr/>
        </p:nvCxnSpPr>
        <p:spPr>
          <a:xfrm rot="10800000">
            <a:off x="1836750" y="3117455"/>
            <a:ext cx="0" cy="3084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81" name="Google Shape;2281;p115"/>
          <p:cNvCxnSpPr>
            <a:stCxn id="2271" idx="0"/>
            <a:endCxn id="2270" idx="2"/>
          </p:cNvCxnSpPr>
          <p:nvPr/>
        </p:nvCxnSpPr>
        <p:spPr>
          <a:xfrm rot="10800000">
            <a:off x="1836750" y="2416784"/>
            <a:ext cx="0" cy="3084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82" name="Google Shape;2282;p115"/>
          <p:cNvCxnSpPr>
            <a:stCxn id="2270" idx="0"/>
            <a:endCxn id="2269" idx="2"/>
          </p:cNvCxnSpPr>
          <p:nvPr/>
        </p:nvCxnSpPr>
        <p:spPr>
          <a:xfrm rot="10800000">
            <a:off x="1836750" y="1716090"/>
            <a:ext cx="0" cy="3084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83" name="Google Shape;2283;p115"/>
          <p:cNvCxnSpPr>
            <a:endCxn id="2277" idx="2"/>
          </p:cNvCxnSpPr>
          <p:nvPr/>
        </p:nvCxnSpPr>
        <p:spPr>
          <a:xfrm rot="10800000">
            <a:off x="1836750" y="1081350"/>
            <a:ext cx="0" cy="2424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84" name="Google Shape;2284;p115"/>
          <p:cNvCxnSpPr>
            <a:stCxn id="2270" idx="3"/>
            <a:endCxn id="2274" idx="1"/>
          </p:cNvCxnSpPr>
          <p:nvPr/>
        </p:nvCxnSpPr>
        <p:spPr>
          <a:xfrm rot="10800000" flipH="1">
            <a:off x="2927550" y="1674090"/>
            <a:ext cx="1318500" cy="5466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2285" name="Google Shape;2285;p115"/>
          <p:cNvCxnSpPr>
            <a:stCxn id="2270" idx="3"/>
            <a:endCxn id="2275" idx="1"/>
          </p:cNvCxnSpPr>
          <p:nvPr/>
        </p:nvCxnSpPr>
        <p:spPr>
          <a:xfrm>
            <a:off x="2927550" y="2220690"/>
            <a:ext cx="1907700" cy="4173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dash"/>
            <a:round/>
            <a:headEnd type="none" w="med" len="med"/>
            <a:tailEnd type="triangle" w="med" len="med"/>
          </a:ln>
        </p:spPr>
      </p:cxnSp>
      <p:sp>
        <p:nvSpPr>
          <p:cNvPr id="2286" name="Google Shape;2286;p115"/>
          <p:cNvSpPr txBox="1"/>
          <p:nvPr/>
        </p:nvSpPr>
        <p:spPr>
          <a:xfrm rot="-1303733">
            <a:off x="3329069" y="2334985"/>
            <a:ext cx="1012115" cy="18862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Reads/Applies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287" name="Google Shape;2287;p115"/>
          <p:cNvCxnSpPr>
            <a:stCxn id="2275" idx="0"/>
            <a:endCxn id="2274" idx="2"/>
          </p:cNvCxnSpPr>
          <p:nvPr/>
        </p:nvCxnSpPr>
        <p:spPr>
          <a:xfrm rot="10800000">
            <a:off x="5149400" y="1870325"/>
            <a:ext cx="0" cy="5007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dash"/>
            <a:round/>
            <a:headEnd type="none" w="med" len="med"/>
            <a:tailEnd type="triangle" w="med" len="med"/>
          </a:ln>
        </p:spPr>
      </p:cxnSp>
      <p:sp>
        <p:nvSpPr>
          <p:cNvPr id="2288" name="Google Shape;2288;p115"/>
          <p:cNvSpPr txBox="1"/>
          <p:nvPr/>
        </p:nvSpPr>
        <p:spPr>
          <a:xfrm rot="1186">
            <a:off x="5183149" y="2126350"/>
            <a:ext cx="869700" cy="188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References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" name="Google Shape;2293;p116"/>
          <p:cNvSpPr txBox="1">
            <a:spLocks noGrp="1"/>
          </p:cNvSpPr>
          <p:nvPr>
            <p:ph type="subTitle" idx="3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Reads the Rules files, then uses Detection Plug-ins to match packets against the rules.  </a:t>
            </a:r>
            <a:endParaRPr sz="1800"/>
          </a:p>
        </p:txBody>
      </p:sp>
      <p:sp>
        <p:nvSpPr>
          <p:cNvPr id="2294" name="Google Shape;2294;p116"/>
          <p:cNvSpPr txBox="1">
            <a:spLocks noGrp="1"/>
          </p:cNvSpPr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Detection Engine</a:t>
            </a:r>
            <a:endParaRPr/>
          </a:p>
        </p:txBody>
      </p:sp>
      <p:sp>
        <p:nvSpPr>
          <p:cNvPr id="2295" name="Google Shape;2295;p116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6" name="Google Shape;2296;p116"/>
          <p:cNvSpPr/>
          <p:nvPr/>
        </p:nvSpPr>
        <p:spPr>
          <a:xfrm>
            <a:off x="745950" y="1323825"/>
            <a:ext cx="2181600" cy="392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Output Plugins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297" name="Google Shape;2297;p116"/>
          <p:cNvSpPr/>
          <p:nvPr/>
        </p:nvSpPr>
        <p:spPr>
          <a:xfrm>
            <a:off x="745950" y="2024490"/>
            <a:ext cx="2181600" cy="392400"/>
          </a:xfrm>
          <a:prstGeom prst="rect">
            <a:avLst/>
          </a:prstGeom>
          <a:solidFill>
            <a:srgbClr val="F9CB9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Detection Engine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98" name="Google Shape;2298;p116"/>
          <p:cNvSpPr/>
          <p:nvPr/>
        </p:nvSpPr>
        <p:spPr>
          <a:xfrm>
            <a:off x="745950" y="2725184"/>
            <a:ext cx="2181600" cy="3924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Preprocessors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299" name="Google Shape;2299;p116"/>
          <p:cNvSpPr/>
          <p:nvPr/>
        </p:nvSpPr>
        <p:spPr>
          <a:xfrm>
            <a:off x="745950" y="3425855"/>
            <a:ext cx="2181600" cy="3924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Decoder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300" name="Google Shape;2300;p116"/>
          <p:cNvSpPr/>
          <p:nvPr/>
        </p:nvSpPr>
        <p:spPr>
          <a:xfrm>
            <a:off x="745950" y="4126525"/>
            <a:ext cx="2181600" cy="3924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Packet Capture Module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301" name="Google Shape;2301;p116"/>
          <p:cNvSpPr/>
          <p:nvPr/>
        </p:nvSpPr>
        <p:spPr>
          <a:xfrm>
            <a:off x="4245948" y="1477902"/>
            <a:ext cx="1806900" cy="3924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Detection Plugins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302" name="Google Shape;2302;p116"/>
          <p:cNvSpPr/>
          <p:nvPr/>
        </p:nvSpPr>
        <p:spPr>
          <a:xfrm>
            <a:off x="4835300" y="2371025"/>
            <a:ext cx="628200" cy="533700"/>
          </a:xfrm>
          <a:prstGeom prst="foldedCorner">
            <a:avLst>
              <a:gd name="adj" fmla="val 34786"/>
            </a:avLst>
          </a:prstGeom>
          <a:solidFill>
            <a:srgbClr val="EFEFE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137150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Rule File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03" name="Google Shape;2303;p116"/>
          <p:cNvSpPr txBox="1"/>
          <p:nvPr/>
        </p:nvSpPr>
        <p:spPr>
          <a:xfrm>
            <a:off x="745950" y="4695275"/>
            <a:ext cx="2181600" cy="18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Network Traffic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04" name="Google Shape;2304;p116"/>
          <p:cNvSpPr txBox="1"/>
          <p:nvPr/>
        </p:nvSpPr>
        <p:spPr>
          <a:xfrm>
            <a:off x="621900" y="688950"/>
            <a:ext cx="24297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Selected Output Module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(Log Files, console, sockets…)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305" name="Google Shape;2305;p116"/>
          <p:cNvCxnSpPr>
            <a:stCxn id="2303" idx="0"/>
            <a:endCxn id="2300" idx="2"/>
          </p:cNvCxnSpPr>
          <p:nvPr/>
        </p:nvCxnSpPr>
        <p:spPr>
          <a:xfrm rot="10800000">
            <a:off x="1836750" y="4518875"/>
            <a:ext cx="0" cy="1764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06" name="Google Shape;2306;p116"/>
          <p:cNvCxnSpPr>
            <a:stCxn id="2300" idx="0"/>
            <a:endCxn id="2299" idx="2"/>
          </p:cNvCxnSpPr>
          <p:nvPr/>
        </p:nvCxnSpPr>
        <p:spPr>
          <a:xfrm rot="10800000">
            <a:off x="1836750" y="3818125"/>
            <a:ext cx="0" cy="3084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07" name="Google Shape;2307;p116"/>
          <p:cNvCxnSpPr>
            <a:stCxn id="2299" idx="0"/>
            <a:endCxn id="2298" idx="2"/>
          </p:cNvCxnSpPr>
          <p:nvPr/>
        </p:nvCxnSpPr>
        <p:spPr>
          <a:xfrm rot="10800000">
            <a:off x="1836750" y="3117455"/>
            <a:ext cx="0" cy="3084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08" name="Google Shape;2308;p116"/>
          <p:cNvCxnSpPr>
            <a:stCxn id="2298" idx="0"/>
            <a:endCxn id="2297" idx="2"/>
          </p:cNvCxnSpPr>
          <p:nvPr/>
        </p:nvCxnSpPr>
        <p:spPr>
          <a:xfrm rot="10800000">
            <a:off x="1836750" y="2416784"/>
            <a:ext cx="0" cy="3084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09" name="Google Shape;2309;p116"/>
          <p:cNvCxnSpPr>
            <a:stCxn id="2297" idx="0"/>
            <a:endCxn id="2296" idx="2"/>
          </p:cNvCxnSpPr>
          <p:nvPr/>
        </p:nvCxnSpPr>
        <p:spPr>
          <a:xfrm rot="10800000">
            <a:off x="1836750" y="1716090"/>
            <a:ext cx="0" cy="3084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10" name="Google Shape;2310;p116"/>
          <p:cNvCxnSpPr>
            <a:endCxn id="2304" idx="2"/>
          </p:cNvCxnSpPr>
          <p:nvPr/>
        </p:nvCxnSpPr>
        <p:spPr>
          <a:xfrm rot="10800000">
            <a:off x="1836750" y="1081350"/>
            <a:ext cx="0" cy="2424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11" name="Google Shape;2311;p116"/>
          <p:cNvCxnSpPr>
            <a:stCxn id="2297" idx="3"/>
            <a:endCxn id="2301" idx="1"/>
          </p:cNvCxnSpPr>
          <p:nvPr/>
        </p:nvCxnSpPr>
        <p:spPr>
          <a:xfrm rot="10800000" flipH="1">
            <a:off x="2927550" y="1674090"/>
            <a:ext cx="1318500" cy="5466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2312" name="Google Shape;2312;p116"/>
          <p:cNvCxnSpPr>
            <a:stCxn id="2297" idx="3"/>
            <a:endCxn id="2302" idx="1"/>
          </p:cNvCxnSpPr>
          <p:nvPr/>
        </p:nvCxnSpPr>
        <p:spPr>
          <a:xfrm>
            <a:off x="2927550" y="2220690"/>
            <a:ext cx="1907700" cy="4173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dash"/>
            <a:round/>
            <a:headEnd type="none" w="med" len="med"/>
            <a:tailEnd type="triangle" w="med" len="med"/>
          </a:ln>
        </p:spPr>
      </p:cxnSp>
      <p:sp>
        <p:nvSpPr>
          <p:cNvPr id="2313" name="Google Shape;2313;p116"/>
          <p:cNvSpPr txBox="1"/>
          <p:nvPr/>
        </p:nvSpPr>
        <p:spPr>
          <a:xfrm rot="-1303733">
            <a:off x="3329069" y="2334985"/>
            <a:ext cx="1012115" cy="18862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Reads/Applies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314" name="Google Shape;2314;p116"/>
          <p:cNvCxnSpPr>
            <a:stCxn id="2302" idx="0"/>
            <a:endCxn id="2301" idx="2"/>
          </p:cNvCxnSpPr>
          <p:nvPr/>
        </p:nvCxnSpPr>
        <p:spPr>
          <a:xfrm rot="10800000">
            <a:off x="5149400" y="1870325"/>
            <a:ext cx="0" cy="5007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dash"/>
            <a:round/>
            <a:headEnd type="none" w="med" len="med"/>
            <a:tailEnd type="triangle" w="med" len="med"/>
          </a:ln>
        </p:spPr>
      </p:cxnSp>
      <p:sp>
        <p:nvSpPr>
          <p:cNvPr id="2315" name="Google Shape;2315;p116"/>
          <p:cNvSpPr txBox="1"/>
          <p:nvPr/>
        </p:nvSpPr>
        <p:spPr>
          <a:xfrm rot="1186">
            <a:off x="5183149" y="2126350"/>
            <a:ext cx="869700" cy="188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References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0" name="Google Shape;2320;p117"/>
          <p:cNvSpPr txBox="1">
            <a:spLocks noGrp="1"/>
          </p:cNvSpPr>
          <p:nvPr>
            <p:ph type="subTitle" idx="3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Modules which allow custom formatting of notifications, such as alerts and logs. </a:t>
            </a:r>
            <a:endParaRPr sz="1800"/>
          </a:p>
        </p:txBody>
      </p:sp>
      <p:sp>
        <p:nvSpPr>
          <p:cNvPr id="2321" name="Google Shape;2321;p117"/>
          <p:cNvSpPr txBox="1">
            <a:spLocks noGrp="1"/>
          </p:cNvSpPr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Output Plugins</a:t>
            </a:r>
            <a:endParaRPr/>
          </a:p>
        </p:txBody>
      </p:sp>
      <p:sp>
        <p:nvSpPr>
          <p:cNvPr id="2322" name="Google Shape;2322;p117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3" name="Google Shape;2323;p117"/>
          <p:cNvSpPr/>
          <p:nvPr/>
        </p:nvSpPr>
        <p:spPr>
          <a:xfrm>
            <a:off x="745950" y="1323825"/>
            <a:ext cx="2181600" cy="392400"/>
          </a:xfrm>
          <a:prstGeom prst="rect">
            <a:avLst/>
          </a:prstGeom>
          <a:solidFill>
            <a:srgbClr val="A2C4C9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Output Plugins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24" name="Google Shape;2324;p117"/>
          <p:cNvSpPr/>
          <p:nvPr/>
        </p:nvSpPr>
        <p:spPr>
          <a:xfrm>
            <a:off x="745950" y="2024490"/>
            <a:ext cx="2181600" cy="3924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Detection Engine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325" name="Google Shape;2325;p117"/>
          <p:cNvSpPr/>
          <p:nvPr/>
        </p:nvSpPr>
        <p:spPr>
          <a:xfrm>
            <a:off x="745950" y="2725184"/>
            <a:ext cx="2181600" cy="3924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Preprocessors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326" name="Google Shape;2326;p117"/>
          <p:cNvSpPr/>
          <p:nvPr/>
        </p:nvSpPr>
        <p:spPr>
          <a:xfrm>
            <a:off x="745950" y="3425855"/>
            <a:ext cx="2181600" cy="3924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Decoder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327" name="Google Shape;2327;p117"/>
          <p:cNvSpPr/>
          <p:nvPr/>
        </p:nvSpPr>
        <p:spPr>
          <a:xfrm>
            <a:off x="745950" y="4126525"/>
            <a:ext cx="2181600" cy="3924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Packet Capture Module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328" name="Google Shape;2328;p117"/>
          <p:cNvSpPr/>
          <p:nvPr/>
        </p:nvSpPr>
        <p:spPr>
          <a:xfrm>
            <a:off x="4245948" y="1477902"/>
            <a:ext cx="1806900" cy="3924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Detection Plugins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329" name="Google Shape;2329;p117"/>
          <p:cNvSpPr/>
          <p:nvPr/>
        </p:nvSpPr>
        <p:spPr>
          <a:xfrm>
            <a:off x="4835300" y="2371025"/>
            <a:ext cx="628200" cy="533700"/>
          </a:xfrm>
          <a:prstGeom prst="foldedCorner">
            <a:avLst>
              <a:gd name="adj" fmla="val 34786"/>
            </a:avLst>
          </a:prstGeom>
          <a:solidFill>
            <a:srgbClr val="EFEFE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137150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Rule File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30" name="Google Shape;2330;p117"/>
          <p:cNvSpPr txBox="1"/>
          <p:nvPr/>
        </p:nvSpPr>
        <p:spPr>
          <a:xfrm>
            <a:off x="745950" y="4695275"/>
            <a:ext cx="2181600" cy="18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Network Traffic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31" name="Google Shape;2331;p117"/>
          <p:cNvSpPr txBox="1"/>
          <p:nvPr/>
        </p:nvSpPr>
        <p:spPr>
          <a:xfrm>
            <a:off x="621900" y="688950"/>
            <a:ext cx="24297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Selected Output Module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(Log Files, console, sockets…)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332" name="Google Shape;2332;p117"/>
          <p:cNvCxnSpPr>
            <a:stCxn id="2330" idx="0"/>
            <a:endCxn id="2327" idx="2"/>
          </p:cNvCxnSpPr>
          <p:nvPr/>
        </p:nvCxnSpPr>
        <p:spPr>
          <a:xfrm rot="10800000">
            <a:off x="1836750" y="4518875"/>
            <a:ext cx="0" cy="1764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33" name="Google Shape;2333;p117"/>
          <p:cNvCxnSpPr>
            <a:stCxn id="2327" idx="0"/>
            <a:endCxn id="2326" idx="2"/>
          </p:cNvCxnSpPr>
          <p:nvPr/>
        </p:nvCxnSpPr>
        <p:spPr>
          <a:xfrm rot="10800000">
            <a:off x="1836750" y="3818125"/>
            <a:ext cx="0" cy="3084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34" name="Google Shape;2334;p117"/>
          <p:cNvCxnSpPr>
            <a:stCxn id="2326" idx="0"/>
            <a:endCxn id="2325" idx="2"/>
          </p:cNvCxnSpPr>
          <p:nvPr/>
        </p:nvCxnSpPr>
        <p:spPr>
          <a:xfrm rot="10800000">
            <a:off x="1836750" y="3117455"/>
            <a:ext cx="0" cy="3084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35" name="Google Shape;2335;p117"/>
          <p:cNvCxnSpPr>
            <a:stCxn id="2325" idx="0"/>
            <a:endCxn id="2324" idx="2"/>
          </p:cNvCxnSpPr>
          <p:nvPr/>
        </p:nvCxnSpPr>
        <p:spPr>
          <a:xfrm rot="10800000">
            <a:off x="1836750" y="2416784"/>
            <a:ext cx="0" cy="3084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36" name="Google Shape;2336;p117"/>
          <p:cNvCxnSpPr>
            <a:stCxn id="2324" idx="0"/>
            <a:endCxn id="2323" idx="2"/>
          </p:cNvCxnSpPr>
          <p:nvPr/>
        </p:nvCxnSpPr>
        <p:spPr>
          <a:xfrm rot="10800000">
            <a:off x="1836750" y="1716090"/>
            <a:ext cx="0" cy="3084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37" name="Google Shape;2337;p117"/>
          <p:cNvCxnSpPr>
            <a:endCxn id="2331" idx="2"/>
          </p:cNvCxnSpPr>
          <p:nvPr/>
        </p:nvCxnSpPr>
        <p:spPr>
          <a:xfrm rot="10800000">
            <a:off x="1836750" y="1081350"/>
            <a:ext cx="0" cy="2424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38" name="Google Shape;2338;p117"/>
          <p:cNvCxnSpPr>
            <a:stCxn id="2324" idx="3"/>
            <a:endCxn id="2328" idx="1"/>
          </p:cNvCxnSpPr>
          <p:nvPr/>
        </p:nvCxnSpPr>
        <p:spPr>
          <a:xfrm rot="10800000" flipH="1">
            <a:off x="2927550" y="1674090"/>
            <a:ext cx="1318500" cy="5466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2339" name="Google Shape;2339;p117"/>
          <p:cNvCxnSpPr>
            <a:stCxn id="2324" idx="3"/>
            <a:endCxn id="2329" idx="1"/>
          </p:cNvCxnSpPr>
          <p:nvPr/>
        </p:nvCxnSpPr>
        <p:spPr>
          <a:xfrm>
            <a:off x="2927550" y="2220690"/>
            <a:ext cx="1907700" cy="4173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dash"/>
            <a:round/>
            <a:headEnd type="none" w="med" len="med"/>
            <a:tailEnd type="triangle" w="med" len="med"/>
          </a:ln>
        </p:spPr>
      </p:cxnSp>
      <p:sp>
        <p:nvSpPr>
          <p:cNvPr id="2340" name="Google Shape;2340;p117"/>
          <p:cNvSpPr txBox="1"/>
          <p:nvPr/>
        </p:nvSpPr>
        <p:spPr>
          <a:xfrm rot="-1303733">
            <a:off x="3329069" y="2334985"/>
            <a:ext cx="1012115" cy="18862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Reads/Applies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341" name="Google Shape;2341;p117"/>
          <p:cNvCxnSpPr>
            <a:stCxn id="2329" idx="0"/>
            <a:endCxn id="2328" idx="2"/>
          </p:cNvCxnSpPr>
          <p:nvPr/>
        </p:nvCxnSpPr>
        <p:spPr>
          <a:xfrm rot="10800000">
            <a:off x="5149400" y="1870325"/>
            <a:ext cx="0" cy="5007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dash"/>
            <a:round/>
            <a:headEnd type="none" w="med" len="med"/>
            <a:tailEnd type="triangle" w="med" len="med"/>
          </a:ln>
        </p:spPr>
      </p:cxnSp>
      <p:sp>
        <p:nvSpPr>
          <p:cNvPr id="2342" name="Google Shape;2342;p117"/>
          <p:cNvSpPr txBox="1"/>
          <p:nvPr/>
        </p:nvSpPr>
        <p:spPr>
          <a:xfrm rot="1186">
            <a:off x="5183149" y="2126350"/>
            <a:ext cx="869700" cy="188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References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7" name="Google Shape;2347;p11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Rules</a:t>
            </a:r>
            <a:endParaRPr/>
          </a:p>
        </p:txBody>
      </p:sp>
      <p:sp>
        <p:nvSpPr>
          <p:cNvPr id="2348" name="Google Shape;2348;p11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Snort works by: </a:t>
            </a:r>
            <a:endParaRPr/>
          </a:p>
        </p:txBody>
      </p:sp>
      <p:sp>
        <p:nvSpPr>
          <p:cNvPr id="2349" name="Google Shape;2349;p11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0" name="Google Shape;2350;p118"/>
          <p:cNvSpPr txBox="1">
            <a:spLocks noGrp="1"/>
          </p:cNvSpPr>
          <p:nvPr>
            <p:ph type="subTitle" idx="3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Reading a configuration file, specifying where to find </a:t>
            </a:r>
            <a:r>
              <a:rPr lang="en" sz="1800">
                <a:latin typeface="Roboto Medium"/>
                <a:ea typeface="Roboto Medium"/>
                <a:cs typeface="Roboto Medium"/>
                <a:sym typeface="Roboto Medium"/>
              </a:rPr>
              <a:t>rules</a:t>
            </a:r>
            <a:r>
              <a:rPr lang="en" sz="1800"/>
              <a:t> files, preprocessors, etc. </a:t>
            </a:r>
            <a:endParaRPr sz="1800"/>
          </a:p>
        </p:txBody>
      </p:sp>
      <p:sp>
        <p:nvSpPr>
          <p:cNvPr id="2351" name="Google Shape;2351;p118"/>
          <p:cNvSpPr txBox="1">
            <a:spLocks noGrp="1"/>
          </p:cNvSpPr>
          <p:nvPr>
            <p:ph type="subTitle" idx="4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Loading these </a:t>
            </a:r>
            <a:r>
              <a:rPr lang="en" sz="1800">
                <a:latin typeface="Roboto Medium"/>
                <a:ea typeface="Roboto Medium"/>
                <a:cs typeface="Roboto Medium"/>
                <a:sym typeface="Roboto Medium"/>
              </a:rPr>
              <a:t>rules</a:t>
            </a:r>
            <a:r>
              <a:rPr lang="en" sz="1800"/>
              <a:t> and plug-ins. </a:t>
            </a:r>
            <a:endParaRPr sz="1800"/>
          </a:p>
        </p:txBody>
      </p:sp>
      <p:sp>
        <p:nvSpPr>
          <p:cNvPr id="2352" name="Google Shape;2352;p118"/>
          <p:cNvSpPr txBox="1">
            <a:spLocks noGrp="1"/>
          </p:cNvSpPr>
          <p:nvPr>
            <p:ph type="subTitle" idx="5"/>
          </p:nvPr>
        </p:nvSpPr>
        <p:spPr>
          <a:xfrm>
            <a:off x="0" y="3076263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Capturing packets and monitoring traffic for patterns specified in the loaded </a:t>
            </a:r>
            <a:r>
              <a:rPr lang="en" sz="1800">
                <a:latin typeface="Roboto Medium"/>
                <a:ea typeface="Roboto Medium"/>
                <a:cs typeface="Roboto Medium"/>
                <a:sym typeface="Roboto Medium"/>
              </a:rPr>
              <a:t>rules</a:t>
            </a:r>
            <a:r>
              <a:rPr lang="en" sz="1800"/>
              <a:t>.</a:t>
            </a:r>
            <a:endParaRPr sz="1800"/>
          </a:p>
        </p:txBody>
      </p:sp>
      <p:sp>
        <p:nvSpPr>
          <p:cNvPr id="2353" name="Google Shape;2353;p118"/>
          <p:cNvSpPr txBox="1">
            <a:spLocks noGrp="1"/>
          </p:cNvSpPr>
          <p:nvPr>
            <p:ph type="subTitle" idx="6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When traffic matches a </a:t>
            </a:r>
            <a:r>
              <a:rPr lang="en" sz="1800">
                <a:latin typeface="Roboto Medium"/>
                <a:ea typeface="Roboto Medium"/>
                <a:cs typeface="Roboto Medium"/>
                <a:sym typeface="Roboto Medium"/>
              </a:rPr>
              <a:t>rule</a:t>
            </a:r>
            <a:r>
              <a:rPr lang="en" sz="1800"/>
              <a:t> pattern, Snort generates an alert and /or logs the matching packet for later inspection. </a:t>
            </a:r>
            <a:endParaRPr sz="18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Snort Rules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Google Shape;2359;p119"/>
          <p:cNvSpPr txBox="1">
            <a:spLocks/>
          </p:cNvSpPr>
          <p:nvPr/>
        </p:nvSpPr>
        <p:spPr>
          <a:xfrm>
            <a:off x="-2585" y="673392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900" dirty="0" smtClean="0">
                <a:solidFill>
                  <a:schemeClr val="tx1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alert</a:t>
            </a:r>
            <a:r>
              <a:rPr lang="en-US" sz="1900" dirty="0" smtClean="0">
                <a:solidFill>
                  <a:schemeClr val="tx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1900" dirty="0" err="1" smtClean="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ip</a:t>
            </a:r>
            <a:r>
              <a:rPr lang="en-US" sz="1900" dirty="0" smtClean="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1900" dirty="0" smtClean="0">
                <a:latin typeface="Roboto Mono"/>
                <a:ea typeface="Roboto Mono"/>
                <a:cs typeface="Roboto Mono"/>
                <a:sym typeface="Roboto Mono"/>
              </a:rPr>
              <a:t>any </a:t>
            </a:r>
            <a:r>
              <a:rPr lang="en-US" sz="1900" dirty="0" err="1" smtClean="0">
                <a:latin typeface="Roboto Mono"/>
                <a:ea typeface="Roboto Mono"/>
                <a:cs typeface="Roboto Mono"/>
                <a:sym typeface="Roboto Mono"/>
              </a:rPr>
              <a:t>any</a:t>
            </a:r>
            <a:r>
              <a:rPr lang="en-US" sz="1900" dirty="0" smtClean="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-&gt; any </a:t>
            </a:r>
            <a:r>
              <a:rPr lang="en-US" sz="1900" dirty="0" err="1" smtClean="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any</a:t>
            </a:r>
            <a:r>
              <a:rPr lang="en-US" sz="1900" dirty="0" smtClean="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{</a:t>
            </a:r>
            <a:r>
              <a:rPr lang="en-US" sz="1900" dirty="0" err="1" smtClean="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msg</a:t>
            </a:r>
            <a:r>
              <a:rPr lang="en-US" sz="1900" dirty="0" smtClean="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“IP Packet Detected”;}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8346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8" name="Google Shape;2358;p11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Example Snort Rules</a:t>
            </a:r>
            <a:endParaRPr/>
          </a:p>
        </p:txBody>
      </p:sp>
      <p:sp>
        <p:nvSpPr>
          <p:cNvPr id="2359" name="Google Shape;2359;p11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dirty="0">
                <a:solidFill>
                  <a:srgbClr val="CC0000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alert</a:t>
            </a:r>
            <a:r>
              <a:rPr lang="en" sz="1900" dirty="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ip </a:t>
            </a:r>
            <a:r>
              <a:rPr lang="en" sz="1900" dirty="0">
                <a:latin typeface="Roboto Mono"/>
                <a:ea typeface="Roboto Mono"/>
                <a:cs typeface="Roboto Mono"/>
                <a:sym typeface="Roboto Mono"/>
              </a:rPr>
              <a:t>any any</a:t>
            </a:r>
            <a:r>
              <a:rPr lang="en" sz="1900" dirty="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-&gt; any any {msg “IP Packet Detected”;}</a:t>
            </a:r>
            <a:endParaRPr dirty="0"/>
          </a:p>
        </p:txBody>
      </p:sp>
      <p:sp>
        <p:nvSpPr>
          <p:cNvPr id="2360" name="Google Shape;2360;p11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1" name="Google Shape;2361;p119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CC0000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alert</a:t>
            </a:r>
            <a:r>
              <a:rPr lang="en" sz="1800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:</a:t>
            </a:r>
            <a:r>
              <a:rPr lang="en" sz="1800">
                <a:solidFill>
                  <a:srgbClr val="CC0000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 </a:t>
            </a:r>
            <a:r>
              <a:rPr lang="en" sz="1800">
                <a:solidFill>
                  <a:schemeClr val="dk1"/>
                </a:solidFill>
              </a:rPr>
              <a:t>the action taken</a:t>
            </a:r>
            <a:endParaRPr/>
          </a:p>
        </p:txBody>
      </p:sp>
      <p:sp>
        <p:nvSpPr>
          <p:cNvPr id="2362" name="Google Shape;2362;p119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CC0000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ip</a:t>
            </a:r>
            <a:r>
              <a:rPr lang="en" sz="1800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:</a:t>
            </a:r>
            <a:r>
              <a:rPr lang="en" sz="1800">
                <a:solidFill>
                  <a:srgbClr val="CC0000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 </a:t>
            </a:r>
            <a:r>
              <a:rPr lang="en" sz="1800">
                <a:solidFill>
                  <a:schemeClr val="dk1"/>
                </a:solidFill>
              </a:rPr>
              <a:t>“Apply this rule to all IP packets...”  </a:t>
            </a:r>
            <a:r>
              <a:rPr lang="en" sz="1800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 </a:t>
            </a:r>
            <a:endParaRPr/>
          </a:p>
        </p:txBody>
      </p:sp>
      <p:sp>
        <p:nvSpPr>
          <p:cNvPr id="2363" name="Google Shape;2363;p119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CC0000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any any</a:t>
            </a:r>
            <a:r>
              <a:rPr lang="en" sz="1800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:</a:t>
            </a:r>
            <a:r>
              <a:rPr lang="en" sz="1800">
                <a:solidFill>
                  <a:srgbClr val="CC0000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 </a:t>
            </a:r>
            <a:r>
              <a:rPr lang="en" sz="1800">
                <a:solidFill>
                  <a:schemeClr val="dk1"/>
                </a:solidFill>
              </a:rPr>
              <a:t>“</a:t>
            </a:r>
            <a:r>
              <a:rPr lang="en" sz="1600">
                <a:solidFill>
                  <a:schemeClr val="dk1"/>
                </a:solidFill>
              </a:rPr>
              <a:t>Which comes from any source IP Address and any source port.</a:t>
            </a:r>
            <a:r>
              <a:rPr lang="en" sz="1800">
                <a:solidFill>
                  <a:schemeClr val="dk1"/>
                </a:solidFill>
              </a:rPr>
              <a:t>” </a:t>
            </a:r>
            <a:r>
              <a:rPr lang="en" sz="1800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  </a:t>
            </a:r>
            <a:endParaRPr/>
          </a:p>
        </p:txBody>
      </p:sp>
      <p:sp>
        <p:nvSpPr>
          <p:cNvPr id="2364" name="Google Shape;2364;p119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CC0000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-&gt; any any</a:t>
            </a:r>
            <a:r>
              <a:rPr lang="en" sz="1800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:</a:t>
            </a:r>
            <a:r>
              <a:rPr lang="en" sz="1800">
                <a:solidFill>
                  <a:srgbClr val="CC0000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 </a:t>
            </a:r>
            <a:r>
              <a:rPr lang="en" sz="1800">
                <a:solidFill>
                  <a:schemeClr val="dk1"/>
                </a:solidFill>
              </a:rPr>
              <a:t>“</a:t>
            </a:r>
            <a:r>
              <a:rPr lang="en" sz="1600">
                <a:solidFill>
                  <a:schemeClr val="dk1"/>
                </a:solidFill>
              </a:rPr>
              <a:t>And is bound for any IP address and any destination port.”</a:t>
            </a:r>
            <a:endParaRPr/>
          </a:p>
        </p:txBody>
      </p:sp>
      <p:sp>
        <p:nvSpPr>
          <p:cNvPr id="2365" name="Google Shape;2365;p119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{msg “IP Packet Detected”;}</a:t>
            </a:r>
            <a:r>
              <a:rPr lang="en"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en" sz="1800">
                <a:solidFill>
                  <a:schemeClr val="dk1"/>
                </a:solidFill>
              </a:rPr>
              <a:t> </a:t>
            </a:r>
            <a:r>
              <a:rPr lang="en" sz="1600">
                <a:solidFill>
                  <a:schemeClr val="dk1"/>
                </a:solidFill>
              </a:rPr>
              <a:t>the message to print with the alert</a:t>
            </a:r>
            <a:endParaRPr sz="1600"/>
          </a:p>
        </p:txBody>
      </p:sp>
      <p:sp>
        <p:nvSpPr>
          <p:cNvPr id="2366" name="Google Shape;2366;p119"/>
          <p:cNvSpPr/>
          <p:nvPr/>
        </p:nvSpPr>
        <p:spPr>
          <a:xfrm>
            <a:off x="430375" y="1952425"/>
            <a:ext cx="8502600" cy="28026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05830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1" name="Google Shape;2371;p12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Example Snort Rules</a:t>
            </a:r>
            <a:endParaRPr/>
          </a:p>
        </p:txBody>
      </p:sp>
      <p:sp>
        <p:nvSpPr>
          <p:cNvPr id="2372" name="Google Shape;2372;p12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alert </a:t>
            </a:r>
            <a:r>
              <a:rPr lang="en" sz="1900">
                <a:solidFill>
                  <a:srgbClr val="CC0000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ip</a:t>
            </a:r>
            <a:r>
              <a:rPr lang="en" sz="19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900">
                <a:latin typeface="Roboto Mono"/>
                <a:ea typeface="Roboto Mono"/>
                <a:cs typeface="Roboto Mono"/>
                <a:sym typeface="Roboto Mono"/>
              </a:rPr>
              <a:t>any any</a:t>
            </a:r>
            <a:r>
              <a:rPr lang="en" sz="19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-&gt; any any {msg “IP Packet Detected”;}</a:t>
            </a:r>
            <a:endParaRPr/>
          </a:p>
        </p:txBody>
      </p:sp>
      <p:sp>
        <p:nvSpPr>
          <p:cNvPr id="2373" name="Google Shape;2373;p12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4" name="Google Shape;2374;p120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CC0000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alert</a:t>
            </a:r>
            <a:r>
              <a:rPr lang="en" sz="1800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:</a:t>
            </a:r>
            <a:r>
              <a:rPr lang="en" sz="1800">
                <a:solidFill>
                  <a:srgbClr val="CC0000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 </a:t>
            </a:r>
            <a:r>
              <a:rPr lang="en" sz="1800">
                <a:solidFill>
                  <a:schemeClr val="dk1"/>
                </a:solidFill>
              </a:rPr>
              <a:t>the action taken</a:t>
            </a:r>
            <a:endParaRPr/>
          </a:p>
        </p:txBody>
      </p:sp>
      <p:sp>
        <p:nvSpPr>
          <p:cNvPr id="2375" name="Google Shape;2375;p120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CC0000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ip</a:t>
            </a:r>
            <a:r>
              <a:rPr lang="en" sz="1800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:</a:t>
            </a:r>
            <a:r>
              <a:rPr lang="en" sz="1800">
                <a:solidFill>
                  <a:srgbClr val="CC0000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 </a:t>
            </a:r>
            <a:r>
              <a:rPr lang="en" sz="1800">
                <a:solidFill>
                  <a:schemeClr val="dk1"/>
                </a:solidFill>
              </a:rPr>
              <a:t>“Apply this rule to all IP packets...”  </a:t>
            </a:r>
            <a:r>
              <a:rPr lang="en" sz="1800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 </a:t>
            </a:r>
            <a:endParaRPr/>
          </a:p>
        </p:txBody>
      </p:sp>
      <p:sp>
        <p:nvSpPr>
          <p:cNvPr id="2376" name="Google Shape;2376;p120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CC0000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any any</a:t>
            </a:r>
            <a:r>
              <a:rPr lang="en" sz="1800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:</a:t>
            </a:r>
            <a:r>
              <a:rPr lang="en" sz="1800">
                <a:solidFill>
                  <a:srgbClr val="CC0000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 </a:t>
            </a:r>
            <a:r>
              <a:rPr lang="en" sz="1800">
                <a:solidFill>
                  <a:schemeClr val="dk1"/>
                </a:solidFill>
              </a:rPr>
              <a:t>“</a:t>
            </a:r>
            <a:r>
              <a:rPr lang="en" sz="1600">
                <a:solidFill>
                  <a:schemeClr val="dk1"/>
                </a:solidFill>
              </a:rPr>
              <a:t>Which comes from any source IP Address and any source port.</a:t>
            </a:r>
            <a:r>
              <a:rPr lang="en" sz="1800">
                <a:solidFill>
                  <a:schemeClr val="dk1"/>
                </a:solidFill>
              </a:rPr>
              <a:t>” </a:t>
            </a:r>
            <a:r>
              <a:rPr lang="en" sz="1800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  </a:t>
            </a:r>
            <a:endParaRPr/>
          </a:p>
        </p:txBody>
      </p:sp>
      <p:sp>
        <p:nvSpPr>
          <p:cNvPr id="2377" name="Google Shape;2377;p120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CC0000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-&gt; any any</a:t>
            </a:r>
            <a:r>
              <a:rPr lang="en" sz="1800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:</a:t>
            </a:r>
            <a:r>
              <a:rPr lang="en" sz="1800">
                <a:solidFill>
                  <a:srgbClr val="CC0000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 </a:t>
            </a:r>
            <a:r>
              <a:rPr lang="en" sz="1800">
                <a:solidFill>
                  <a:schemeClr val="dk1"/>
                </a:solidFill>
              </a:rPr>
              <a:t>“</a:t>
            </a:r>
            <a:r>
              <a:rPr lang="en" sz="1600">
                <a:solidFill>
                  <a:schemeClr val="dk1"/>
                </a:solidFill>
              </a:rPr>
              <a:t>And is bound for any IP address and any destination port.”</a:t>
            </a:r>
            <a:endParaRPr/>
          </a:p>
        </p:txBody>
      </p:sp>
      <p:sp>
        <p:nvSpPr>
          <p:cNvPr id="2378" name="Google Shape;2378;p120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{msg “IP Packet Detected”;}</a:t>
            </a:r>
            <a:r>
              <a:rPr lang="en"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en" sz="1800">
                <a:solidFill>
                  <a:schemeClr val="dk1"/>
                </a:solidFill>
              </a:rPr>
              <a:t> </a:t>
            </a:r>
            <a:r>
              <a:rPr lang="en" sz="1600">
                <a:solidFill>
                  <a:schemeClr val="dk1"/>
                </a:solidFill>
              </a:rPr>
              <a:t>the message to print with the alert</a:t>
            </a:r>
            <a:endParaRPr sz="1600"/>
          </a:p>
        </p:txBody>
      </p:sp>
      <p:sp>
        <p:nvSpPr>
          <p:cNvPr id="2379" name="Google Shape;2379;p120"/>
          <p:cNvSpPr/>
          <p:nvPr/>
        </p:nvSpPr>
        <p:spPr>
          <a:xfrm>
            <a:off x="430375" y="2695275"/>
            <a:ext cx="8502600" cy="2059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4" name="Google Shape;2384;p12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Example Snort Rules</a:t>
            </a:r>
            <a:endParaRPr/>
          </a:p>
        </p:txBody>
      </p:sp>
      <p:sp>
        <p:nvSpPr>
          <p:cNvPr id="2385" name="Google Shape;2385;p12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alert ip </a:t>
            </a:r>
            <a:r>
              <a:rPr lang="en" sz="1900">
                <a:solidFill>
                  <a:srgbClr val="CC0000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any any</a:t>
            </a:r>
            <a:r>
              <a:rPr lang="en" sz="19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-&gt; any any {msg “IP Packet Detected”;}</a:t>
            </a:r>
            <a:endParaRPr/>
          </a:p>
        </p:txBody>
      </p:sp>
      <p:sp>
        <p:nvSpPr>
          <p:cNvPr id="2386" name="Google Shape;2386;p12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7" name="Google Shape;2387;p121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CC0000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alert</a:t>
            </a:r>
            <a:r>
              <a:rPr lang="en" sz="1800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:</a:t>
            </a:r>
            <a:r>
              <a:rPr lang="en" sz="1800">
                <a:solidFill>
                  <a:srgbClr val="CC0000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 </a:t>
            </a:r>
            <a:r>
              <a:rPr lang="en" sz="1800">
                <a:solidFill>
                  <a:schemeClr val="dk1"/>
                </a:solidFill>
              </a:rPr>
              <a:t>the action taken</a:t>
            </a:r>
            <a:endParaRPr/>
          </a:p>
        </p:txBody>
      </p:sp>
      <p:sp>
        <p:nvSpPr>
          <p:cNvPr id="2388" name="Google Shape;2388;p121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CC0000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ip</a:t>
            </a:r>
            <a:r>
              <a:rPr lang="en" sz="1800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:</a:t>
            </a:r>
            <a:r>
              <a:rPr lang="en" sz="1800">
                <a:solidFill>
                  <a:srgbClr val="CC0000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 </a:t>
            </a:r>
            <a:r>
              <a:rPr lang="en" sz="1800">
                <a:solidFill>
                  <a:schemeClr val="dk1"/>
                </a:solidFill>
              </a:rPr>
              <a:t>“Apply this rule to all IP packets...”  </a:t>
            </a:r>
            <a:r>
              <a:rPr lang="en" sz="1800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 </a:t>
            </a:r>
            <a:endParaRPr/>
          </a:p>
        </p:txBody>
      </p:sp>
      <p:sp>
        <p:nvSpPr>
          <p:cNvPr id="2389" name="Google Shape;2389;p121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CC0000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any any</a:t>
            </a:r>
            <a:r>
              <a:rPr lang="en" sz="1800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:</a:t>
            </a:r>
            <a:r>
              <a:rPr lang="en" sz="1800">
                <a:solidFill>
                  <a:srgbClr val="CC0000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 </a:t>
            </a:r>
            <a:r>
              <a:rPr lang="en" sz="1800">
                <a:solidFill>
                  <a:schemeClr val="dk1"/>
                </a:solidFill>
              </a:rPr>
              <a:t>“</a:t>
            </a:r>
            <a:r>
              <a:rPr lang="en" sz="1600">
                <a:solidFill>
                  <a:schemeClr val="dk1"/>
                </a:solidFill>
              </a:rPr>
              <a:t>Which comes from any source IP Address and any source port.</a:t>
            </a:r>
            <a:r>
              <a:rPr lang="en" sz="1800">
                <a:solidFill>
                  <a:schemeClr val="dk1"/>
                </a:solidFill>
              </a:rPr>
              <a:t>” </a:t>
            </a:r>
            <a:r>
              <a:rPr lang="en" sz="1800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  </a:t>
            </a:r>
            <a:endParaRPr/>
          </a:p>
        </p:txBody>
      </p:sp>
      <p:sp>
        <p:nvSpPr>
          <p:cNvPr id="2390" name="Google Shape;2390;p121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CC0000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-&gt; any any</a:t>
            </a:r>
            <a:r>
              <a:rPr lang="en" sz="1800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:</a:t>
            </a:r>
            <a:r>
              <a:rPr lang="en" sz="1800">
                <a:solidFill>
                  <a:srgbClr val="CC0000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 </a:t>
            </a:r>
            <a:r>
              <a:rPr lang="en" sz="1800">
                <a:solidFill>
                  <a:schemeClr val="dk1"/>
                </a:solidFill>
              </a:rPr>
              <a:t>“</a:t>
            </a:r>
            <a:r>
              <a:rPr lang="en" sz="1600">
                <a:solidFill>
                  <a:schemeClr val="dk1"/>
                </a:solidFill>
              </a:rPr>
              <a:t>And is bound for any IP address and any destination port.”</a:t>
            </a:r>
            <a:endParaRPr/>
          </a:p>
        </p:txBody>
      </p:sp>
      <p:sp>
        <p:nvSpPr>
          <p:cNvPr id="2391" name="Google Shape;2391;p121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{msg “IP Packet Detected”;}</a:t>
            </a:r>
            <a:r>
              <a:rPr lang="en"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en" sz="1800">
                <a:solidFill>
                  <a:schemeClr val="dk1"/>
                </a:solidFill>
              </a:rPr>
              <a:t> </a:t>
            </a:r>
            <a:r>
              <a:rPr lang="en" sz="1600">
                <a:solidFill>
                  <a:schemeClr val="dk1"/>
                </a:solidFill>
              </a:rPr>
              <a:t>the message to print with the alert</a:t>
            </a:r>
            <a:endParaRPr sz="1600"/>
          </a:p>
        </p:txBody>
      </p:sp>
      <p:sp>
        <p:nvSpPr>
          <p:cNvPr id="2392" name="Google Shape;2392;p121"/>
          <p:cNvSpPr/>
          <p:nvPr/>
        </p:nvSpPr>
        <p:spPr>
          <a:xfrm>
            <a:off x="430375" y="3385575"/>
            <a:ext cx="8502600" cy="13695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0" name="Google Shape;2040;p10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Today’s Objectives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1" name="Google Shape;2041;p10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By the end of class, you will be able to: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2" name="Google Shape;2042;p10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3" name="Google Shape;2043;p105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Light"/>
              <a:buChar char="☐"/>
            </a:pPr>
            <a:r>
              <a:rPr lang="en" sz="1800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Interpret existing IDS rules</a:t>
            </a:r>
            <a:endParaRPr sz="1800" dirty="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Light"/>
              <a:buChar char="☐"/>
            </a:pPr>
            <a:r>
              <a:rPr lang="en" sz="1800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Write custom Snort rules</a:t>
            </a:r>
            <a:endParaRPr sz="1800" dirty="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800"/>
              <a:buFont typeface="Roboto Light"/>
              <a:buChar char="☐"/>
            </a:pPr>
            <a:r>
              <a:rPr lang="en" sz="1800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Generate traffic logs and alerts with Snort</a:t>
            </a:r>
            <a:endParaRPr sz="1800" dirty="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044" name="Google Shape;2044;p105"/>
          <p:cNvSpPr/>
          <p:nvPr/>
        </p:nvSpPr>
        <p:spPr>
          <a:xfrm>
            <a:off x="536622" y="1404303"/>
            <a:ext cx="230700" cy="226800"/>
          </a:xfrm>
          <a:prstGeom prst="bevel">
            <a:avLst>
              <a:gd name="adj" fmla="val 12500"/>
            </a:avLst>
          </a:prstGeom>
          <a:solidFill>
            <a:srgbClr val="EFEFEF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5" name="Google Shape;2045;p105"/>
          <p:cNvSpPr/>
          <p:nvPr/>
        </p:nvSpPr>
        <p:spPr>
          <a:xfrm>
            <a:off x="536622" y="1893881"/>
            <a:ext cx="230700" cy="226800"/>
          </a:xfrm>
          <a:prstGeom prst="bevel">
            <a:avLst>
              <a:gd name="adj" fmla="val 12500"/>
            </a:avLst>
          </a:prstGeom>
          <a:solidFill>
            <a:srgbClr val="EFEFEF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6" name="Google Shape;2046;p105"/>
          <p:cNvSpPr/>
          <p:nvPr/>
        </p:nvSpPr>
        <p:spPr>
          <a:xfrm>
            <a:off x="536622" y="2426865"/>
            <a:ext cx="230700" cy="226800"/>
          </a:xfrm>
          <a:prstGeom prst="bevel">
            <a:avLst>
              <a:gd name="adj" fmla="val 12500"/>
            </a:avLst>
          </a:prstGeom>
          <a:solidFill>
            <a:srgbClr val="EFEFEF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7" name="Google Shape;2397;p12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Example Snort Rules</a:t>
            </a:r>
            <a:endParaRPr/>
          </a:p>
        </p:txBody>
      </p:sp>
      <p:sp>
        <p:nvSpPr>
          <p:cNvPr id="2398" name="Google Shape;2398;p12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alert ip </a:t>
            </a:r>
            <a:r>
              <a:rPr lang="en" sz="1900">
                <a:latin typeface="Roboto Mono"/>
                <a:ea typeface="Roboto Mono"/>
                <a:cs typeface="Roboto Mono"/>
                <a:sym typeface="Roboto Mono"/>
              </a:rPr>
              <a:t>any any</a:t>
            </a:r>
            <a:r>
              <a:rPr lang="en" sz="19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900">
                <a:solidFill>
                  <a:srgbClr val="CC0000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-&gt; any any</a:t>
            </a:r>
            <a:r>
              <a:rPr lang="en" sz="19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{msg “IP Packet Detected”;}</a:t>
            </a:r>
            <a:endParaRPr/>
          </a:p>
        </p:txBody>
      </p:sp>
      <p:sp>
        <p:nvSpPr>
          <p:cNvPr id="2399" name="Google Shape;2399;p12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0" name="Google Shape;2400;p122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CC0000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alert</a:t>
            </a:r>
            <a:r>
              <a:rPr lang="en" sz="1800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:</a:t>
            </a:r>
            <a:r>
              <a:rPr lang="en" sz="1800">
                <a:solidFill>
                  <a:srgbClr val="CC0000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 </a:t>
            </a:r>
            <a:r>
              <a:rPr lang="en" sz="1800">
                <a:solidFill>
                  <a:schemeClr val="dk1"/>
                </a:solidFill>
              </a:rPr>
              <a:t>the action taken</a:t>
            </a:r>
            <a:endParaRPr/>
          </a:p>
        </p:txBody>
      </p:sp>
      <p:sp>
        <p:nvSpPr>
          <p:cNvPr id="2401" name="Google Shape;2401;p122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CC0000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ip</a:t>
            </a:r>
            <a:r>
              <a:rPr lang="en" sz="1800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:</a:t>
            </a:r>
            <a:r>
              <a:rPr lang="en" sz="1800">
                <a:solidFill>
                  <a:srgbClr val="CC0000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 </a:t>
            </a:r>
            <a:r>
              <a:rPr lang="en" sz="1800">
                <a:solidFill>
                  <a:schemeClr val="dk1"/>
                </a:solidFill>
              </a:rPr>
              <a:t>“Apply this rule to all IP packets...”  </a:t>
            </a:r>
            <a:r>
              <a:rPr lang="en" sz="1800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 </a:t>
            </a:r>
            <a:endParaRPr/>
          </a:p>
        </p:txBody>
      </p:sp>
      <p:sp>
        <p:nvSpPr>
          <p:cNvPr id="2402" name="Google Shape;2402;p122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CC0000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any any</a:t>
            </a:r>
            <a:r>
              <a:rPr lang="en" sz="1800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:</a:t>
            </a:r>
            <a:r>
              <a:rPr lang="en" sz="1800">
                <a:solidFill>
                  <a:srgbClr val="CC0000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 </a:t>
            </a:r>
            <a:r>
              <a:rPr lang="en" sz="1800">
                <a:solidFill>
                  <a:schemeClr val="dk1"/>
                </a:solidFill>
              </a:rPr>
              <a:t>“</a:t>
            </a:r>
            <a:r>
              <a:rPr lang="en" sz="1600">
                <a:solidFill>
                  <a:schemeClr val="dk1"/>
                </a:solidFill>
              </a:rPr>
              <a:t>Which comes from any source IP Address and any source port.</a:t>
            </a:r>
            <a:r>
              <a:rPr lang="en" sz="1800">
                <a:solidFill>
                  <a:schemeClr val="dk1"/>
                </a:solidFill>
              </a:rPr>
              <a:t>” </a:t>
            </a:r>
            <a:r>
              <a:rPr lang="en" sz="1800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  </a:t>
            </a:r>
            <a:endParaRPr/>
          </a:p>
        </p:txBody>
      </p:sp>
      <p:sp>
        <p:nvSpPr>
          <p:cNvPr id="2403" name="Google Shape;2403;p122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CC0000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-&gt; any any</a:t>
            </a:r>
            <a:r>
              <a:rPr lang="en" sz="1800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:</a:t>
            </a:r>
            <a:r>
              <a:rPr lang="en" sz="1800">
                <a:solidFill>
                  <a:srgbClr val="CC0000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 </a:t>
            </a:r>
            <a:r>
              <a:rPr lang="en" sz="1800">
                <a:solidFill>
                  <a:schemeClr val="dk1"/>
                </a:solidFill>
              </a:rPr>
              <a:t>“</a:t>
            </a:r>
            <a:r>
              <a:rPr lang="en" sz="1600">
                <a:solidFill>
                  <a:schemeClr val="dk1"/>
                </a:solidFill>
              </a:rPr>
              <a:t>And is bound for any IP address and any destination port.”</a:t>
            </a:r>
            <a:endParaRPr/>
          </a:p>
        </p:txBody>
      </p:sp>
      <p:sp>
        <p:nvSpPr>
          <p:cNvPr id="2404" name="Google Shape;2404;p122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{msg “IP Packet Detected”;}</a:t>
            </a:r>
            <a:r>
              <a:rPr lang="en"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en" sz="1800">
                <a:solidFill>
                  <a:schemeClr val="dk1"/>
                </a:solidFill>
              </a:rPr>
              <a:t> </a:t>
            </a:r>
            <a:r>
              <a:rPr lang="en" sz="1600">
                <a:solidFill>
                  <a:schemeClr val="dk1"/>
                </a:solidFill>
              </a:rPr>
              <a:t>the message to print with the alert</a:t>
            </a:r>
            <a:endParaRPr sz="1600"/>
          </a:p>
        </p:txBody>
      </p:sp>
      <p:sp>
        <p:nvSpPr>
          <p:cNvPr id="2405" name="Google Shape;2405;p122"/>
          <p:cNvSpPr/>
          <p:nvPr/>
        </p:nvSpPr>
        <p:spPr>
          <a:xfrm>
            <a:off x="430375" y="4078300"/>
            <a:ext cx="8502600" cy="676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0" name="Google Shape;2410;p12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Example Snort Rules</a:t>
            </a:r>
            <a:endParaRPr/>
          </a:p>
        </p:txBody>
      </p:sp>
      <p:sp>
        <p:nvSpPr>
          <p:cNvPr id="2411" name="Google Shape;2411;p12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alert ip </a:t>
            </a:r>
            <a:r>
              <a:rPr lang="en" sz="1900">
                <a:latin typeface="Roboto Mono"/>
                <a:ea typeface="Roboto Mono"/>
                <a:cs typeface="Roboto Mono"/>
                <a:sym typeface="Roboto Mono"/>
              </a:rPr>
              <a:t>any any</a:t>
            </a:r>
            <a:r>
              <a:rPr lang="en" sz="19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-&gt; any any </a:t>
            </a:r>
            <a:r>
              <a:rPr lang="en" sz="1900">
                <a:solidFill>
                  <a:srgbClr val="CC0000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{msg “IP Packet Detected”;}</a:t>
            </a:r>
            <a:endParaRPr>
              <a:solidFill>
                <a:srgbClr val="CC0000"/>
              </a:solidFill>
              <a:latin typeface="Roboto Mono Medium"/>
              <a:ea typeface="Roboto Mono Medium"/>
              <a:cs typeface="Roboto Mono Medium"/>
              <a:sym typeface="Roboto Mono Medium"/>
            </a:endParaRPr>
          </a:p>
        </p:txBody>
      </p:sp>
      <p:sp>
        <p:nvSpPr>
          <p:cNvPr id="2412" name="Google Shape;2412;p12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3" name="Google Shape;2413;p123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CC0000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alert</a:t>
            </a:r>
            <a:r>
              <a:rPr lang="en" sz="1800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:</a:t>
            </a:r>
            <a:r>
              <a:rPr lang="en" sz="1800">
                <a:solidFill>
                  <a:srgbClr val="CC0000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 </a:t>
            </a:r>
            <a:r>
              <a:rPr lang="en" sz="1800">
                <a:solidFill>
                  <a:schemeClr val="dk1"/>
                </a:solidFill>
              </a:rPr>
              <a:t>the action taken</a:t>
            </a:r>
            <a:endParaRPr/>
          </a:p>
        </p:txBody>
      </p:sp>
      <p:sp>
        <p:nvSpPr>
          <p:cNvPr id="2414" name="Google Shape;2414;p123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CC0000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ip</a:t>
            </a:r>
            <a:r>
              <a:rPr lang="en" sz="1800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:</a:t>
            </a:r>
            <a:r>
              <a:rPr lang="en" sz="1800">
                <a:solidFill>
                  <a:srgbClr val="CC0000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 </a:t>
            </a:r>
            <a:r>
              <a:rPr lang="en" sz="1800">
                <a:solidFill>
                  <a:schemeClr val="dk1"/>
                </a:solidFill>
              </a:rPr>
              <a:t>“Apply this rule to all IP packets...”  </a:t>
            </a:r>
            <a:r>
              <a:rPr lang="en" sz="1800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 </a:t>
            </a:r>
            <a:endParaRPr/>
          </a:p>
        </p:txBody>
      </p:sp>
      <p:sp>
        <p:nvSpPr>
          <p:cNvPr id="2415" name="Google Shape;2415;p123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CC0000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any any</a:t>
            </a:r>
            <a:r>
              <a:rPr lang="en" sz="1800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:</a:t>
            </a:r>
            <a:r>
              <a:rPr lang="en" sz="1800">
                <a:solidFill>
                  <a:srgbClr val="CC0000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 </a:t>
            </a:r>
            <a:r>
              <a:rPr lang="en" sz="1800">
                <a:solidFill>
                  <a:schemeClr val="dk1"/>
                </a:solidFill>
              </a:rPr>
              <a:t>“</a:t>
            </a:r>
            <a:r>
              <a:rPr lang="en" sz="1600">
                <a:solidFill>
                  <a:schemeClr val="dk1"/>
                </a:solidFill>
              </a:rPr>
              <a:t>Which comes from any source IP Address and any source port.</a:t>
            </a:r>
            <a:r>
              <a:rPr lang="en" sz="1800">
                <a:solidFill>
                  <a:schemeClr val="dk1"/>
                </a:solidFill>
              </a:rPr>
              <a:t>” </a:t>
            </a:r>
            <a:r>
              <a:rPr lang="en" sz="1800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  </a:t>
            </a:r>
            <a:endParaRPr/>
          </a:p>
        </p:txBody>
      </p:sp>
      <p:sp>
        <p:nvSpPr>
          <p:cNvPr id="2416" name="Google Shape;2416;p123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CC0000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-&gt; any any</a:t>
            </a:r>
            <a:r>
              <a:rPr lang="en" sz="1800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:</a:t>
            </a:r>
            <a:r>
              <a:rPr lang="en" sz="1800">
                <a:solidFill>
                  <a:srgbClr val="CC0000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 </a:t>
            </a:r>
            <a:r>
              <a:rPr lang="en" sz="1800">
                <a:solidFill>
                  <a:schemeClr val="dk1"/>
                </a:solidFill>
              </a:rPr>
              <a:t>“</a:t>
            </a:r>
            <a:r>
              <a:rPr lang="en" sz="1600">
                <a:solidFill>
                  <a:schemeClr val="dk1"/>
                </a:solidFill>
              </a:rPr>
              <a:t>And is bound for any IP address and any destination port.”</a:t>
            </a:r>
            <a:endParaRPr/>
          </a:p>
        </p:txBody>
      </p:sp>
      <p:sp>
        <p:nvSpPr>
          <p:cNvPr id="2417" name="Google Shape;2417;p123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CC0000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{msg “IP Packet Detected”;}</a:t>
            </a:r>
            <a:r>
              <a:rPr lang="en"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en" sz="1800">
                <a:solidFill>
                  <a:schemeClr val="dk1"/>
                </a:solidFill>
              </a:rPr>
              <a:t> </a:t>
            </a:r>
            <a:r>
              <a:rPr lang="en" sz="1600">
                <a:solidFill>
                  <a:schemeClr val="dk1"/>
                </a:solidFill>
              </a:rPr>
              <a:t>the message to print with the alert</a:t>
            </a:r>
            <a:endParaRPr sz="16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Installing Snort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pPr marL="654050" indent="-514350">
              <a:buAutoNum type="arabicPeriod"/>
            </a:pPr>
            <a:r>
              <a:rPr lang="en-US" sz="2800" dirty="0" smtClean="0">
                <a:solidFill>
                  <a:schemeClr val="tx1"/>
                </a:solidFill>
              </a:rPr>
              <a:t>Check </a:t>
            </a:r>
            <a:r>
              <a:rPr lang="en-US" sz="2800" dirty="0" err="1" smtClean="0">
                <a:solidFill>
                  <a:srgbClr val="FF0000"/>
                </a:solidFill>
              </a:rPr>
              <a:t>ifconfig</a:t>
            </a:r>
            <a:r>
              <a:rPr lang="en-US" sz="2800" dirty="0" smtClean="0">
                <a:solidFill>
                  <a:schemeClr val="tx1"/>
                </a:solidFill>
              </a:rPr>
              <a:t> for your interface</a:t>
            </a:r>
          </a:p>
          <a:p>
            <a:pPr marL="654050" indent="-514350">
              <a:buAutoNum type="arabicPeriod"/>
            </a:pPr>
            <a:r>
              <a:rPr lang="en-US" sz="2800" dirty="0" err="1" smtClean="0">
                <a:solidFill>
                  <a:srgbClr val="FF0000"/>
                </a:solidFill>
              </a:rPr>
              <a:t>sudo</a:t>
            </a:r>
            <a:r>
              <a:rPr lang="en-US" sz="2800" dirty="0" smtClean="0">
                <a:solidFill>
                  <a:srgbClr val="FF0000"/>
                </a:solidFill>
              </a:rPr>
              <a:t> </a:t>
            </a:r>
            <a:r>
              <a:rPr lang="en-US" sz="2800" dirty="0">
                <a:solidFill>
                  <a:srgbClr val="FF0000"/>
                </a:solidFill>
              </a:rPr>
              <a:t>apt-get install </a:t>
            </a:r>
            <a:r>
              <a:rPr lang="en-US" sz="2800" dirty="0" smtClean="0">
                <a:solidFill>
                  <a:srgbClr val="FF0000"/>
                </a:solidFill>
              </a:rPr>
              <a:t>snort</a:t>
            </a:r>
          </a:p>
          <a:p>
            <a:pPr marL="654050" indent="-514350">
              <a:buAutoNum type="arabicPeriod"/>
            </a:pPr>
            <a:r>
              <a:rPr lang="en-US" sz="2800" dirty="0" smtClean="0">
                <a:solidFill>
                  <a:schemeClr val="tx1"/>
                </a:solidFill>
              </a:rPr>
              <a:t>Use default settings, but update the interface if asked.</a:t>
            </a:r>
            <a:endParaRPr lang="en-US" sz="2800" dirty="0">
              <a:solidFill>
                <a:schemeClr val="tx1"/>
              </a:solidFill>
            </a:endParaRPr>
          </a:p>
          <a:p>
            <a:pPr marL="1397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29110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2" name="Google Shape;2422;p124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spcFirstLastPara="1" wrap="square" lIns="457200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 Minutes</a:t>
            </a:r>
            <a:endParaRPr/>
          </a:p>
        </p:txBody>
      </p:sp>
      <p:sp>
        <p:nvSpPr>
          <p:cNvPr id="2423" name="Google Shape;2423;p12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4" name="Google Shape;2424;p124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spcFirstLastPara="1" wrap="square" lIns="256030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Activity: Exploring Snort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In this exercise, you’ll explore a Snort installation. 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Instructions sent via Slack. 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9" name="Google Shape;2429;p125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0" name="Google Shape;2430;p125"/>
          <p:cNvSpPr txBox="1"/>
          <p:nvPr/>
        </p:nvSpPr>
        <p:spPr>
          <a:xfrm>
            <a:off x="2330325" y="3568950"/>
            <a:ext cx="4471800" cy="44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990000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Exploring Snort</a:t>
            </a:r>
            <a:endParaRPr sz="1800">
              <a:solidFill>
                <a:srgbClr val="990000"/>
              </a:solidFill>
              <a:latin typeface="Roboto Mono Medium"/>
              <a:ea typeface="Roboto Mono Medium"/>
              <a:cs typeface="Roboto Mono Medium"/>
              <a:sym typeface="Roboto Mono Medium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5" name="Google Shape;2435;p126"/>
          <p:cNvSpPr txBox="1">
            <a:spLocks noGrp="1"/>
          </p:cNvSpPr>
          <p:nvPr>
            <p:ph type="title"/>
          </p:nvPr>
        </p:nvSpPr>
        <p:spPr>
          <a:xfrm>
            <a:off x="2544050" y="1440700"/>
            <a:ext cx="6262800" cy="33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You will need to know how to run Snort from the command line for two reasons: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Using Snort to identify suspicious activity in packet captures</a:t>
            </a:r>
            <a:endParaRPr sz="18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☐"/>
            </a:pPr>
            <a:r>
              <a:rPr lang="en" sz="1800"/>
              <a:t>Quickly testing different configurations</a:t>
            </a:r>
            <a:endParaRPr sz="1800"/>
          </a:p>
        </p:txBody>
      </p:sp>
      <p:sp>
        <p:nvSpPr>
          <p:cNvPr id="2436" name="Google Shape;2436;p12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1" name="Google Shape;2441;p127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2" name="Google Shape;2442;p127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spcFirstLastPara="1" wrap="square" lIns="457200" tIns="9125" rIns="91440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1C232"/>
                </a:solidFill>
              </a:rPr>
              <a:t>Running Snort</a:t>
            </a:r>
            <a:endParaRPr sz="2000">
              <a:solidFill>
                <a:srgbClr val="F1C232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" name="Google Shape;2447;p128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spcFirstLastPara="1" wrap="square" lIns="457200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 Minutes</a:t>
            </a:r>
            <a:endParaRPr/>
          </a:p>
        </p:txBody>
      </p:sp>
      <p:sp>
        <p:nvSpPr>
          <p:cNvPr id="2448" name="Google Shape;2448;p12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9" name="Google Shape;2449;p128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spcFirstLastPara="1" wrap="square" lIns="256030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Activity: Running Snort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In this activity, you will practice running Snort from the command line. 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Instructions sent via Slack. 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4" name="Google Shape;2454;p129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5" name="Google Shape;2455;p129"/>
          <p:cNvSpPr txBox="1"/>
          <p:nvPr/>
        </p:nvSpPr>
        <p:spPr>
          <a:xfrm>
            <a:off x="2330325" y="3568950"/>
            <a:ext cx="4471800" cy="44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990000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Running Snort</a:t>
            </a:r>
            <a:endParaRPr sz="1800">
              <a:solidFill>
                <a:srgbClr val="990000"/>
              </a:solidFill>
              <a:latin typeface="Roboto Mono Medium"/>
              <a:ea typeface="Roboto Mono Medium"/>
              <a:cs typeface="Roboto Mono Medium"/>
              <a:sym typeface="Roboto Mono Medium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Google Shape;2051;p106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spcFirstLastPara="1" wrap="square" lIns="457200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 Minutes</a:t>
            </a:r>
            <a:endParaRPr/>
          </a:p>
        </p:txBody>
      </p:sp>
      <p:sp>
        <p:nvSpPr>
          <p:cNvPr id="2052" name="Google Shape;2052;p10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3" name="Google Shape;2053;p106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spcFirstLastPara="1" wrap="square" lIns="256030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Activity</a:t>
            </a:r>
            <a:r>
              <a:rPr lang="en"/>
              <a:t>: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 Iptables Rules Warm-Up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Light"/>
                <a:ea typeface="Roboto Light"/>
                <a:cs typeface="Roboto Light"/>
                <a:sym typeface="Roboto Light"/>
              </a:rPr>
              <a:t>In this activity, you will interpret a handful of iptables rules to prepare for later exercises on Snort attack signatures. </a:t>
            </a:r>
            <a:endParaRPr sz="16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Instructions sent via Slack. 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4" name="Google Shape;2464;p13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Snort Rules in Depth</a:t>
            </a:r>
            <a:endParaRPr/>
          </a:p>
        </p:txBody>
      </p:sp>
      <p:sp>
        <p:nvSpPr>
          <p:cNvPr id="2465" name="Google Shape;2465;p13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Snort rules can appear pretty complicated:</a:t>
            </a:r>
            <a:endParaRPr/>
          </a:p>
        </p:txBody>
      </p:sp>
      <p:sp>
        <p:nvSpPr>
          <p:cNvPr id="2466" name="Google Shape;2466;p13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7" name="Google Shape;2467;p131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36222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sz="18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alert icmp $EXTERNAL_NET any -&gt; $HOME_NET any (msg:"PROTOCOL-ICMP PING Unix"; itype:8; content:"|10 11 12 13 14 15 16 17 18 19 1A 1B 1C 1D 1E 1F|"; depth:32; metadata:ruleset community; classtype:misc-activity; sid:366; rev:11;)</a:t>
            </a:r>
            <a:endParaRPr sz="18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2" name="Google Shape;2472;p13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Snort Rules in Depth</a:t>
            </a:r>
            <a:endParaRPr/>
          </a:p>
        </p:txBody>
      </p:sp>
      <p:sp>
        <p:nvSpPr>
          <p:cNvPr id="2473" name="Google Shape;2473;p13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But they can be more easily understood when broken down into sections :</a:t>
            </a:r>
            <a:endParaRPr/>
          </a:p>
        </p:txBody>
      </p:sp>
      <p:sp>
        <p:nvSpPr>
          <p:cNvPr id="2474" name="Google Shape;2474;p13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5" name="Google Shape;2475;p132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36222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660000"/>
                </a:solidFill>
                <a:latin typeface="Roboto Mono"/>
                <a:ea typeface="Roboto Mono"/>
                <a:cs typeface="Roboto Mono"/>
                <a:sym typeface="Roboto Mono"/>
              </a:rPr>
              <a:t>alert icmp $EXTERNAL_NET any -&gt; $HOME_NET any (</a:t>
            </a:r>
            <a:endParaRPr sz="1700">
              <a:solidFill>
                <a:srgbClr val="66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741B47"/>
                </a:solidFill>
                <a:latin typeface="Roboto Mono"/>
                <a:ea typeface="Roboto Mono"/>
                <a:cs typeface="Roboto Mono"/>
                <a:sym typeface="Roboto Mono"/>
              </a:rPr>
              <a:t>msg</a:t>
            </a:r>
            <a:r>
              <a:rPr lang="en" sz="1700">
                <a:latin typeface="Roboto Mono"/>
                <a:ea typeface="Roboto Mono"/>
                <a:cs typeface="Roboto Mono"/>
                <a:sym typeface="Roboto Mono"/>
              </a:rPr>
              <a:t>:"PROTOCOL-ICMP PING Unix"; </a:t>
            </a:r>
            <a:endParaRPr sz="17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351C75"/>
                </a:solidFill>
                <a:latin typeface="Roboto Mono"/>
                <a:ea typeface="Roboto Mono"/>
                <a:cs typeface="Roboto Mono"/>
                <a:sym typeface="Roboto Mono"/>
              </a:rPr>
              <a:t>itype</a:t>
            </a:r>
            <a:r>
              <a:rPr lang="en" sz="1700">
                <a:latin typeface="Roboto Mono"/>
                <a:ea typeface="Roboto Mono"/>
                <a:cs typeface="Roboto Mono"/>
                <a:sym typeface="Roboto Mono"/>
              </a:rPr>
              <a:t>:8; </a:t>
            </a:r>
            <a:endParaRPr sz="17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0B5394"/>
                </a:solidFill>
                <a:latin typeface="Roboto Mono"/>
                <a:ea typeface="Roboto Mono"/>
                <a:cs typeface="Roboto Mono"/>
                <a:sym typeface="Roboto Mono"/>
              </a:rPr>
              <a:t>content</a:t>
            </a:r>
            <a:r>
              <a:rPr lang="en" sz="1700">
                <a:latin typeface="Roboto Mono"/>
                <a:ea typeface="Roboto Mono"/>
                <a:cs typeface="Roboto Mono"/>
                <a:sym typeface="Roboto Mono"/>
              </a:rPr>
              <a:t>:"|10 11 12 13 14 15 16 17 18 19 1A 1B 1C 1D 1E 1F|"; </a:t>
            </a:r>
            <a:endParaRPr sz="17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depth</a:t>
            </a:r>
            <a:r>
              <a:rPr lang="en" sz="1700">
                <a:latin typeface="Roboto Mono"/>
                <a:ea typeface="Roboto Mono"/>
                <a:cs typeface="Roboto Mono"/>
                <a:sym typeface="Roboto Mono"/>
              </a:rPr>
              <a:t>:32; </a:t>
            </a:r>
            <a:endParaRPr sz="17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134F5C"/>
                </a:solidFill>
                <a:latin typeface="Roboto Mono"/>
                <a:ea typeface="Roboto Mono"/>
                <a:cs typeface="Roboto Mono"/>
                <a:sym typeface="Roboto Mono"/>
              </a:rPr>
              <a:t>metadata</a:t>
            </a:r>
            <a:r>
              <a:rPr lang="en" sz="1700">
                <a:latin typeface="Roboto Mono"/>
                <a:ea typeface="Roboto Mono"/>
                <a:cs typeface="Roboto Mono"/>
                <a:sym typeface="Roboto Mono"/>
              </a:rPr>
              <a:t>:ruleset community; </a:t>
            </a:r>
            <a:endParaRPr sz="17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38761D"/>
                </a:solidFill>
                <a:latin typeface="Roboto Mono"/>
                <a:ea typeface="Roboto Mono"/>
                <a:cs typeface="Roboto Mono"/>
                <a:sym typeface="Roboto Mono"/>
              </a:rPr>
              <a:t>classtype</a:t>
            </a:r>
            <a:r>
              <a:rPr lang="en" sz="1700">
                <a:latin typeface="Roboto Mono"/>
                <a:ea typeface="Roboto Mono"/>
                <a:cs typeface="Roboto Mono"/>
                <a:sym typeface="Roboto Mono"/>
              </a:rPr>
              <a:t>:misc-activity; </a:t>
            </a:r>
            <a:endParaRPr sz="17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BF9000"/>
                </a:solidFill>
                <a:latin typeface="Roboto Mono"/>
                <a:ea typeface="Roboto Mono"/>
                <a:cs typeface="Roboto Mono"/>
                <a:sym typeface="Roboto Mono"/>
              </a:rPr>
              <a:t>sid</a:t>
            </a:r>
            <a:r>
              <a:rPr lang="en" sz="1700">
                <a:latin typeface="Roboto Mono"/>
                <a:ea typeface="Roboto Mono"/>
                <a:cs typeface="Roboto Mono"/>
                <a:sym typeface="Roboto Mono"/>
              </a:rPr>
              <a:t>:366; </a:t>
            </a:r>
            <a:endParaRPr sz="17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700">
                <a:solidFill>
                  <a:srgbClr val="B45F06"/>
                </a:solidFill>
                <a:latin typeface="Roboto Mono"/>
                <a:ea typeface="Roboto Mono"/>
                <a:cs typeface="Roboto Mono"/>
                <a:sym typeface="Roboto Mono"/>
              </a:rPr>
              <a:t>rev</a:t>
            </a:r>
            <a:r>
              <a:rPr lang="en" sz="1700">
                <a:latin typeface="Roboto Mono"/>
                <a:ea typeface="Roboto Mono"/>
                <a:cs typeface="Roboto Mono"/>
                <a:sym typeface="Roboto Mono"/>
              </a:rPr>
              <a:t>:11;)</a:t>
            </a:r>
            <a:endParaRPr sz="1700"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0" name="Google Shape;2480;p13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Snort Rules in Depth</a:t>
            </a:r>
            <a:endParaRPr/>
          </a:p>
        </p:txBody>
      </p:sp>
      <p:sp>
        <p:nvSpPr>
          <p:cNvPr id="2481" name="Google Shape;2481;p13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But they can be more easily understood when simplified :</a:t>
            </a:r>
            <a:endParaRPr/>
          </a:p>
        </p:txBody>
      </p:sp>
      <p:sp>
        <p:nvSpPr>
          <p:cNvPr id="2482" name="Google Shape;2482;p13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3" name="Google Shape;2483;p133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36222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990000"/>
                </a:solidFill>
                <a:latin typeface="Roboto Mono"/>
                <a:ea typeface="Roboto Mono"/>
                <a:cs typeface="Roboto Mono"/>
                <a:sym typeface="Roboto Mono"/>
              </a:rPr>
              <a:t>alert</a:t>
            </a:r>
            <a:r>
              <a:rPr lang="en" sz="17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700">
                <a:solidFill>
                  <a:srgbClr val="351C75"/>
                </a:solidFill>
                <a:latin typeface="Roboto Mono"/>
                <a:ea typeface="Roboto Mono"/>
                <a:cs typeface="Roboto Mono"/>
                <a:sym typeface="Roboto Mono"/>
              </a:rPr>
              <a:t>icmp</a:t>
            </a:r>
            <a:r>
              <a:rPr lang="en" sz="17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70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$EXTERNAL_NET any -&gt; $HOME_NET</a:t>
            </a:r>
            <a:r>
              <a:rPr lang="en" sz="17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700">
                <a:solidFill>
                  <a:srgbClr val="0B5394"/>
                </a:solidFill>
                <a:latin typeface="Roboto Mono"/>
                <a:ea typeface="Roboto Mono"/>
                <a:cs typeface="Roboto Mono"/>
                <a:sym typeface="Roboto Mono"/>
              </a:rPr>
              <a:t>any (</a:t>
            </a:r>
            <a:endParaRPr sz="1700">
              <a:solidFill>
                <a:srgbClr val="0B539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700">
              <a:solidFill>
                <a:srgbClr val="0B539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lvl="0" indent="-336550" algn="l" rtl="0">
              <a:spcBef>
                <a:spcPts val="800"/>
              </a:spcBef>
              <a:spcAft>
                <a:spcPts val="0"/>
              </a:spcAft>
              <a:buClr>
                <a:srgbClr val="990000"/>
              </a:buClr>
              <a:buSzPts val="1700"/>
              <a:buFont typeface="Roboto Mono"/>
              <a:buChar char="-"/>
            </a:pPr>
            <a:r>
              <a:rPr lang="en" sz="1700">
                <a:solidFill>
                  <a:srgbClr val="990000"/>
                </a:solidFill>
                <a:latin typeface="Roboto Mono"/>
                <a:ea typeface="Roboto Mono"/>
                <a:cs typeface="Roboto Mono"/>
                <a:sym typeface="Roboto Mono"/>
              </a:rPr>
              <a:t>Action </a:t>
            </a:r>
            <a:r>
              <a:rPr lang="en" sz="1700"/>
              <a:t>This rule tells Snort to </a:t>
            </a:r>
            <a:r>
              <a:rPr lang="en" sz="1700">
                <a:solidFill>
                  <a:srgbClr val="990000"/>
                </a:solidFill>
                <a:latin typeface="Roboto Mono"/>
                <a:ea typeface="Roboto Mono"/>
                <a:cs typeface="Roboto Mono"/>
                <a:sym typeface="Roboto Mono"/>
              </a:rPr>
              <a:t>alert</a:t>
            </a:r>
            <a:r>
              <a:rPr lang="en" sz="1700"/>
              <a:t> and log packets that trigger this rule.</a:t>
            </a:r>
            <a:endParaRPr sz="1700"/>
          </a:p>
          <a:p>
            <a:pPr marL="457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700"/>
              <a:t> </a:t>
            </a:r>
            <a:endParaRPr sz="1700"/>
          </a:p>
          <a:p>
            <a:pPr marL="457200" lvl="0" indent="-336550" algn="l" rtl="0">
              <a:spcBef>
                <a:spcPts val="800"/>
              </a:spcBef>
              <a:spcAft>
                <a:spcPts val="0"/>
              </a:spcAft>
              <a:buSzPts val="1700"/>
              <a:buChar char="-"/>
            </a:pPr>
            <a:r>
              <a:rPr lang="en" sz="1700">
                <a:solidFill>
                  <a:srgbClr val="351C75"/>
                </a:solidFill>
              </a:rPr>
              <a:t>Protocol</a:t>
            </a:r>
            <a:r>
              <a:rPr lang="en" sz="1700"/>
              <a:t>: </a:t>
            </a:r>
            <a:r>
              <a:rPr lang="en" sz="1700">
                <a:solidFill>
                  <a:srgbClr val="351C75"/>
                </a:solidFill>
              </a:rPr>
              <a:t>icmp</a:t>
            </a:r>
            <a:r>
              <a:rPr lang="en" sz="1700"/>
              <a:t> tells Snort to apply this rule only to ICMP traffic. </a:t>
            </a:r>
            <a:endParaRPr sz="1700"/>
          </a:p>
          <a:p>
            <a:pPr marL="457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1700"/>
          </a:p>
          <a:p>
            <a:pPr marL="457200" lvl="0" indent="-336550" algn="l" rtl="0">
              <a:spcBef>
                <a:spcPts val="800"/>
              </a:spcBef>
              <a:spcAft>
                <a:spcPts val="0"/>
              </a:spcAft>
              <a:buSzPts val="1700"/>
              <a:buChar char="-"/>
            </a:pPr>
            <a:r>
              <a:rPr lang="en" sz="1700">
                <a:solidFill>
                  <a:srgbClr val="666666"/>
                </a:solidFill>
              </a:rPr>
              <a:t>Source/Destination Addresses</a:t>
            </a:r>
            <a:r>
              <a:rPr lang="en" sz="1700"/>
              <a:t>: means any packet from outside the local subnet into the local network that matches the rule will fire an alert. </a:t>
            </a:r>
            <a:endParaRPr sz="1700"/>
          </a:p>
          <a:p>
            <a:pPr marL="457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1700"/>
          </a:p>
          <a:p>
            <a:pPr marL="457200" lvl="0" indent="-336550" algn="l" rtl="0">
              <a:spcBef>
                <a:spcPts val="800"/>
              </a:spcBef>
              <a:spcAft>
                <a:spcPts val="0"/>
              </a:spcAft>
              <a:buSzPts val="1700"/>
              <a:buChar char="-"/>
            </a:pPr>
            <a:r>
              <a:rPr lang="en" sz="1700">
                <a:solidFill>
                  <a:srgbClr val="0B5394"/>
                </a:solidFill>
              </a:rPr>
              <a:t>Rule Options</a:t>
            </a:r>
            <a:r>
              <a:rPr lang="en" sz="1700"/>
              <a:t>: The complicated contents at the end of the rule are the options. They modify what the rule looks for, how to print its output, and other properties. </a:t>
            </a:r>
            <a:endParaRPr sz="1700"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endParaRPr sz="1700"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8" name="Google Shape;2488;p13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Snort Rules in Depth</a:t>
            </a:r>
            <a:endParaRPr/>
          </a:p>
        </p:txBody>
      </p:sp>
      <p:sp>
        <p:nvSpPr>
          <p:cNvPr id="2489" name="Google Shape;2489;p13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Rules options are the most complicated aspect, so we’ll look into each of them.</a:t>
            </a:r>
            <a:endParaRPr/>
          </a:p>
        </p:txBody>
      </p:sp>
      <p:sp>
        <p:nvSpPr>
          <p:cNvPr id="2490" name="Google Shape;2490;p13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1" name="Google Shape;2491;p134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36222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Roboto Mono"/>
                <a:ea typeface="Roboto Mono"/>
                <a:cs typeface="Roboto Mono"/>
                <a:sym typeface="Roboto Mono"/>
              </a:rPr>
              <a:t>alert icmp $EXTERNAL_NET any -&gt; $HOME_NET any (</a:t>
            </a:r>
            <a:endParaRPr sz="17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700">
                <a:latin typeface="Roboto Mono"/>
                <a:ea typeface="Roboto Mono"/>
                <a:cs typeface="Roboto Mono"/>
                <a:sym typeface="Roboto Mono"/>
              </a:rPr>
              <a:t>msg:"PROTOCOL-ICMP PING Unix"; </a:t>
            </a:r>
            <a:endParaRPr sz="17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700">
                <a:latin typeface="Roboto Mono"/>
                <a:ea typeface="Roboto Mono"/>
                <a:cs typeface="Roboto Mono"/>
                <a:sym typeface="Roboto Mono"/>
              </a:rPr>
              <a:t>itype:8; </a:t>
            </a:r>
            <a:endParaRPr sz="17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700">
                <a:latin typeface="Roboto Mono"/>
                <a:ea typeface="Roboto Mono"/>
                <a:cs typeface="Roboto Mono"/>
                <a:sym typeface="Roboto Mono"/>
              </a:rPr>
              <a:t>content:"|10 11 12 13 14 15 16 17 18 19 1A 1B 1C 1D 1E 1F|"; </a:t>
            </a:r>
            <a:endParaRPr sz="17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700">
                <a:latin typeface="Roboto Mono"/>
                <a:ea typeface="Roboto Mono"/>
                <a:cs typeface="Roboto Mono"/>
                <a:sym typeface="Roboto Mono"/>
              </a:rPr>
              <a:t>depth:32; </a:t>
            </a:r>
            <a:endParaRPr sz="17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700">
                <a:latin typeface="Roboto Mono"/>
                <a:ea typeface="Roboto Mono"/>
                <a:cs typeface="Roboto Mono"/>
                <a:sym typeface="Roboto Mono"/>
              </a:rPr>
              <a:t>metadata:ruleset community; </a:t>
            </a:r>
            <a:endParaRPr sz="17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700">
                <a:latin typeface="Roboto Mono"/>
                <a:ea typeface="Roboto Mono"/>
                <a:cs typeface="Roboto Mono"/>
                <a:sym typeface="Roboto Mono"/>
              </a:rPr>
              <a:t>classtype:misc-activity; </a:t>
            </a:r>
            <a:endParaRPr sz="17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700">
                <a:latin typeface="Roboto Mono"/>
                <a:ea typeface="Roboto Mono"/>
                <a:cs typeface="Roboto Mono"/>
                <a:sym typeface="Roboto Mono"/>
              </a:rPr>
              <a:t>sid:366; </a:t>
            </a:r>
            <a:endParaRPr sz="17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700">
                <a:latin typeface="Roboto Mono"/>
                <a:ea typeface="Roboto Mono"/>
                <a:cs typeface="Roboto Mono"/>
                <a:sym typeface="Roboto Mono"/>
              </a:rPr>
              <a:t>rev:11;)</a:t>
            </a:r>
            <a:endParaRPr sz="17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492" name="Google Shape;2492;p134"/>
          <p:cNvSpPr/>
          <p:nvPr/>
        </p:nvSpPr>
        <p:spPr>
          <a:xfrm>
            <a:off x="325400" y="1637525"/>
            <a:ext cx="8345100" cy="2981100"/>
          </a:xfrm>
          <a:prstGeom prst="rect">
            <a:avLst/>
          </a:prstGeom>
          <a:noFill/>
          <a:ln w="28575" cap="flat" cmpd="sng">
            <a:solidFill>
              <a:srgbClr val="741B47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7" name="Google Shape;2497;p13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 Medium"/>
                <a:ea typeface="Roboto Mono Medium"/>
                <a:cs typeface="Roboto Mono Medium"/>
                <a:sym typeface="Roboto Mono Medium"/>
              </a:rPr>
              <a:t>msg</a:t>
            </a:r>
            <a:r>
              <a:rPr lang="en"/>
              <a:t> </a:t>
            </a:r>
            <a:endParaRPr/>
          </a:p>
        </p:txBody>
      </p:sp>
      <p:sp>
        <p:nvSpPr>
          <p:cNvPr id="2498" name="Google Shape;2498;p13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The string to log when this rule is triggered.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499" name="Google Shape;2499;p13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0" name="Google Shape;2500;p135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36222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Roboto Mono"/>
                <a:ea typeface="Roboto Mono"/>
                <a:cs typeface="Roboto Mono"/>
                <a:sym typeface="Roboto Mono"/>
              </a:rPr>
              <a:t>alert icmp $EXTERNAL_NET any -&gt; $HOME_NET any (</a:t>
            </a:r>
            <a:endParaRPr sz="17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700">
                <a:latin typeface="Roboto Mono"/>
                <a:ea typeface="Roboto Mono"/>
                <a:cs typeface="Roboto Mono"/>
                <a:sym typeface="Roboto Mono"/>
              </a:rPr>
              <a:t>msg:"PROTOCOL-ICMP PING Unix"; </a:t>
            </a:r>
            <a:endParaRPr sz="17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700">
                <a:latin typeface="Roboto Mono"/>
                <a:ea typeface="Roboto Mono"/>
                <a:cs typeface="Roboto Mono"/>
                <a:sym typeface="Roboto Mono"/>
              </a:rPr>
              <a:t>itype:8; </a:t>
            </a:r>
            <a:endParaRPr sz="17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700">
                <a:latin typeface="Roboto Mono"/>
                <a:ea typeface="Roboto Mono"/>
                <a:cs typeface="Roboto Mono"/>
                <a:sym typeface="Roboto Mono"/>
              </a:rPr>
              <a:t>content:"|10 11 12 13 14 15 16 17 18 19 1A 1B 1C 1D 1E 1F|"; </a:t>
            </a:r>
            <a:endParaRPr sz="17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700">
                <a:latin typeface="Roboto Mono"/>
                <a:ea typeface="Roboto Mono"/>
                <a:cs typeface="Roboto Mono"/>
                <a:sym typeface="Roboto Mono"/>
              </a:rPr>
              <a:t>depth:32; </a:t>
            </a:r>
            <a:endParaRPr sz="17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700">
                <a:latin typeface="Roboto Mono"/>
                <a:ea typeface="Roboto Mono"/>
                <a:cs typeface="Roboto Mono"/>
                <a:sym typeface="Roboto Mono"/>
              </a:rPr>
              <a:t>metadata:ruleset community; </a:t>
            </a:r>
            <a:endParaRPr sz="17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700">
                <a:latin typeface="Roboto Mono"/>
                <a:ea typeface="Roboto Mono"/>
                <a:cs typeface="Roboto Mono"/>
                <a:sym typeface="Roboto Mono"/>
              </a:rPr>
              <a:t>classtype:misc-activity; </a:t>
            </a:r>
            <a:endParaRPr sz="17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700">
                <a:latin typeface="Roboto Mono"/>
                <a:ea typeface="Roboto Mono"/>
                <a:cs typeface="Roboto Mono"/>
                <a:sym typeface="Roboto Mono"/>
              </a:rPr>
              <a:t>sid:366; </a:t>
            </a:r>
            <a:endParaRPr sz="17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700">
                <a:latin typeface="Roboto Mono"/>
                <a:ea typeface="Roboto Mono"/>
                <a:cs typeface="Roboto Mono"/>
                <a:sym typeface="Roboto Mono"/>
              </a:rPr>
              <a:t>rev:11;)</a:t>
            </a:r>
            <a:endParaRPr sz="17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501" name="Google Shape;2501;p135"/>
          <p:cNvSpPr/>
          <p:nvPr/>
        </p:nvSpPr>
        <p:spPr>
          <a:xfrm>
            <a:off x="325400" y="1637525"/>
            <a:ext cx="8345100" cy="364800"/>
          </a:xfrm>
          <a:prstGeom prst="rect">
            <a:avLst/>
          </a:prstGeom>
          <a:noFill/>
          <a:ln w="28575" cap="flat" cmpd="sng">
            <a:solidFill>
              <a:srgbClr val="741B47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6" name="Google Shape;2506;p13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 Medium"/>
                <a:ea typeface="Roboto Mono Medium"/>
                <a:cs typeface="Roboto Mono Medium"/>
                <a:sym typeface="Roboto Mono Medium"/>
              </a:rPr>
              <a:t>itype </a:t>
            </a:r>
            <a:r>
              <a:rPr lang="en"/>
              <a:t> </a:t>
            </a:r>
            <a:endParaRPr/>
          </a:p>
        </p:txBody>
      </p:sp>
      <p:sp>
        <p:nvSpPr>
          <p:cNvPr id="2507" name="Google Shape;2507;p13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Check for a specific type of ICMP packet. (Type 8 is an ECHO packet.)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508" name="Google Shape;2508;p13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9" name="Google Shape;2509;p136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36222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Roboto Mono"/>
                <a:ea typeface="Roboto Mono"/>
                <a:cs typeface="Roboto Mono"/>
                <a:sym typeface="Roboto Mono"/>
              </a:rPr>
              <a:t>alert icmp $EXTERNAL_NET any -&gt; $HOME_NET any (</a:t>
            </a:r>
            <a:endParaRPr sz="17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700">
                <a:latin typeface="Roboto Mono"/>
                <a:ea typeface="Roboto Mono"/>
                <a:cs typeface="Roboto Mono"/>
                <a:sym typeface="Roboto Mono"/>
              </a:rPr>
              <a:t>msg:"PROTOCOL-ICMP PING Unix"; </a:t>
            </a:r>
            <a:endParaRPr sz="17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700">
                <a:latin typeface="Roboto Mono"/>
                <a:ea typeface="Roboto Mono"/>
                <a:cs typeface="Roboto Mono"/>
                <a:sym typeface="Roboto Mono"/>
              </a:rPr>
              <a:t>itype:8; </a:t>
            </a:r>
            <a:endParaRPr sz="17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700">
                <a:latin typeface="Roboto Mono"/>
                <a:ea typeface="Roboto Mono"/>
                <a:cs typeface="Roboto Mono"/>
                <a:sym typeface="Roboto Mono"/>
              </a:rPr>
              <a:t>content:"|10 11 12 13 14 15 16 17 18 19 1A 1B 1C 1D 1E 1F|"; </a:t>
            </a:r>
            <a:endParaRPr sz="17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700">
                <a:latin typeface="Roboto Mono"/>
                <a:ea typeface="Roboto Mono"/>
                <a:cs typeface="Roboto Mono"/>
                <a:sym typeface="Roboto Mono"/>
              </a:rPr>
              <a:t>depth:32; </a:t>
            </a:r>
            <a:endParaRPr sz="17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700">
                <a:latin typeface="Roboto Mono"/>
                <a:ea typeface="Roboto Mono"/>
                <a:cs typeface="Roboto Mono"/>
                <a:sym typeface="Roboto Mono"/>
              </a:rPr>
              <a:t>metadata:ruleset community; </a:t>
            </a:r>
            <a:endParaRPr sz="17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700">
                <a:latin typeface="Roboto Mono"/>
                <a:ea typeface="Roboto Mono"/>
                <a:cs typeface="Roboto Mono"/>
                <a:sym typeface="Roboto Mono"/>
              </a:rPr>
              <a:t>classtype:misc-activity; </a:t>
            </a:r>
            <a:endParaRPr sz="17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700">
                <a:latin typeface="Roboto Mono"/>
                <a:ea typeface="Roboto Mono"/>
                <a:cs typeface="Roboto Mono"/>
                <a:sym typeface="Roboto Mono"/>
              </a:rPr>
              <a:t>sid:366; </a:t>
            </a:r>
            <a:endParaRPr sz="17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700">
                <a:latin typeface="Roboto Mono"/>
                <a:ea typeface="Roboto Mono"/>
                <a:cs typeface="Roboto Mono"/>
                <a:sym typeface="Roboto Mono"/>
              </a:rPr>
              <a:t>rev:11;)</a:t>
            </a:r>
            <a:endParaRPr sz="17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510" name="Google Shape;2510;p136"/>
          <p:cNvSpPr/>
          <p:nvPr/>
        </p:nvSpPr>
        <p:spPr>
          <a:xfrm>
            <a:off x="304400" y="1973425"/>
            <a:ext cx="8345100" cy="364800"/>
          </a:xfrm>
          <a:prstGeom prst="rect">
            <a:avLst/>
          </a:prstGeom>
          <a:noFill/>
          <a:ln w="28575" cap="flat" cmpd="sng">
            <a:solidFill>
              <a:srgbClr val="351C75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5" name="Google Shape;2515;p13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 Medium"/>
                <a:ea typeface="Roboto Mono Medium"/>
                <a:cs typeface="Roboto Mono Medium"/>
                <a:sym typeface="Roboto Mono Medium"/>
              </a:rPr>
              <a:t>content </a:t>
            </a:r>
            <a:endParaRPr/>
          </a:p>
        </p:txBody>
      </p:sp>
      <p:sp>
        <p:nvSpPr>
          <p:cNvPr id="2516" name="Google Shape;2516;p13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Data to look for </a:t>
            </a:r>
            <a:r>
              <a:rPr lang="en" i="1">
                <a:latin typeface="Roboto Medium"/>
                <a:ea typeface="Roboto Medium"/>
                <a:cs typeface="Roboto Medium"/>
                <a:sym typeface="Roboto Medium"/>
              </a:rPr>
              <a:t>inside</a:t>
            </a: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 the packet. (This sequence is 1-10 in hexadecimal)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517" name="Google Shape;2517;p13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8" name="Google Shape;2518;p137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36222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Roboto Mono"/>
                <a:ea typeface="Roboto Mono"/>
                <a:cs typeface="Roboto Mono"/>
                <a:sym typeface="Roboto Mono"/>
              </a:rPr>
              <a:t>alert icmp $EXTERNAL_NET any -&gt; $HOME_NET any (</a:t>
            </a:r>
            <a:endParaRPr sz="17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700">
                <a:latin typeface="Roboto Mono"/>
                <a:ea typeface="Roboto Mono"/>
                <a:cs typeface="Roboto Mono"/>
                <a:sym typeface="Roboto Mono"/>
              </a:rPr>
              <a:t>msg:"PROTOCOL-ICMP PING Unix"; </a:t>
            </a:r>
            <a:endParaRPr sz="17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700">
                <a:latin typeface="Roboto Mono"/>
                <a:ea typeface="Roboto Mono"/>
                <a:cs typeface="Roboto Mono"/>
                <a:sym typeface="Roboto Mono"/>
              </a:rPr>
              <a:t>itype:8; </a:t>
            </a:r>
            <a:endParaRPr sz="17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700">
                <a:latin typeface="Roboto Mono"/>
                <a:ea typeface="Roboto Mono"/>
                <a:cs typeface="Roboto Mono"/>
                <a:sym typeface="Roboto Mono"/>
              </a:rPr>
              <a:t>content:"|10 11 12 13 14 15 16 17 18 19 1A 1B 1C 1D 1E 1F|"; </a:t>
            </a:r>
            <a:endParaRPr sz="17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700">
                <a:latin typeface="Roboto Mono"/>
                <a:ea typeface="Roboto Mono"/>
                <a:cs typeface="Roboto Mono"/>
                <a:sym typeface="Roboto Mono"/>
              </a:rPr>
              <a:t>depth:32; </a:t>
            </a:r>
            <a:endParaRPr sz="17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700">
                <a:latin typeface="Roboto Mono"/>
                <a:ea typeface="Roboto Mono"/>
                <a:cs typeface="Roboto Mono"/>
                <a:sym typeface="Roboto Mono"/>
              </a:rPr>
              <a:t>metadata:ruleset community; </a:t>
            </a:r>
            <a:endParaRPr sz="17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700">
                <a:latin typeface="Roboto Mono"/>
                <a:ea typeface="Roboto Mono"/>
                <a:cs typeface="Roboto Mono"/>
                <a:sym typeface="Roboto Mono"/>
              </a:rPr>
              <a:t>classtype:misc-activity; </a:t>
            </a:r>
            <a:endParaRPr sz="17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700">
                <a:latin typeface="Roboto Mono"/>
                <a:ea typeface="Roboto Mono"/>
                <a:cs typeface="Roboto Mono"/>
                <a:sym typeface="Roboto Mono"/>
              </a:rPr>
              <a:t>sid:366; </a:t>
            </a:r>
            <a:endParaRPr sz="17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700">
                <a:latin typeface="Roboto Mono"/>
                <a:ea typeface="Roboto Mono"/>
                <a:cs typeface="Roboto Mono"/>
                <a:sym typeface="Roboto Mono"/>
              </a:rPr>
              <a:t>rev:11;)</a:t>
            </a:r>
            <a:endParaRPr sz="17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519" name="Google Shape;2519;p137"/>
          <p:cNvSpPr/>
          <p:nvPr/>
        </p:nvSpPr>
        <p:spPr>
          <a:xfrm>
            <a:off x="304400" y="2340825"/>
            <a:ext cx="8345100" cy="364800"/>
          </a:xfrm>
          <a:prstGeom prst="rect">
            <a:avLst/>
          </a:prstGeom>
          <a:noFill/>
          <a:ln w="28575" cap="flat" cmpd="sng">
            <a:solidFill>
              <a:srgbClr val="0B5394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4" name="Google Shape;2524;p13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 Medium"/>
                <a:ea typeface="Roboto Mono Medium"/>
                <a:cs typeface="Roboto Mono Medium"/>
                <a:sym typeface="Roboto Mono Medium"/>
              </a:rPr>
              <a:t>depth  </a:t>
            </a:r>
            <a:r>
              <a:rPr lang="en"/>
              <a:t> </a:t>
            </a:r>
            <a:endParaRPr/>
          </a:p>
        </p:txBody>
      </p:sp>
      <p:sp>
        <p:nvSpPr>
          <p:cNvPr id="2525" name="Google Shape;2525;p13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Specifies how many bytes into the packet Snort should look for content. 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526" name="Google Shape;2526;p13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7" name="Google Shape;2527;p138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36222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Roboto Mono"/>
                <a:ea typeface="Roboto Mono"/>
                <a:cs typeface="Roboto Mono"/>
                <a:sym typeface="Roboto Mono"/>
              </a:rPr>
              <a:t>alert icmp $EXTERNAL_NET any -&gt; $HOME_NET any (</a:t>
            </a:r>
            <a:endParaRPr sz="17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700">
                <a:latin typeface="Roboto Mono"/>
                <a:ea typeface="Roboto Mono"/>
                <a:cs typeface="Roboto Mono"/>
                <a:sym typeface="Roboto Mono"/>
              </a:rPr>
              <a:t>msg:"PROTOCOL-ICMP PING Unix"; </a:t>
            </a:r>
            <a:endParaRPr sz="17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700">
                <a:latin typeface="Roboto Mono"/>
                <a:ea typeface="Roboto Mono"/>
                <a:cs typeface="Roboto Mono"/>
                <a:sym typeface="Roboto Mono"/>
              </a:rPr>
              <a:t>itype:8; </a:t>
            </a:r>
            <a:endParaRPr sz="17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700">
                <a:latin typeface="Roboto Mono"/>
                <a:ea typeface="Roboto Mono"/>
                <a:cs typeface="Roboto Mono"/>
                <a:sym typeface="Roboto Mono"/>
              </a:rPr>
              <a:t>content:"|10 11 12 13 14 15 16 17 18 19 1A 1B 1C 1D 1E 1F|"; </a:t>
            </a:r>
            <a:endParaRPr sz="17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700">
                <a:latin typeface="Roboto Mono"/>
                <a:ea typeface="Roboto Mono"/>
                <a:cs typeface="Roboto Mono"/>
                <a:sym typeface="Roboto Mono"/>
              </a:rPr>
              <a:t>depth:32; </a:t>
            </a:r>
            <a:endParaRPr sz="17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700">
                <a:latin typeface="Roboto Mono"/>
                <a:ea typeface="Roboto Mono"/>
                <a:cs typeface="Roboto Mono"/>
                <a:sym typeface="Roboto Mono"/>
              </a:rPr>
              <a:t>metadata:ruleset community; </a:t>
            </a:r>
            <a:endParaRPr sz="17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700">
                <a:latin typeface="Roboto Mono"/>
                <a:ea typeface="Roboto Mono"/>
                <a:cs typeface="Roboto Mono"/>
                <a:sym typeface="Roboto Mono"/>
              </a:rPr>
              <a:t>classtype:misc-activity; </a:t>
            </a:r>
            <a:endParaRPr sz="17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700">
                <a:latin typeface="Roboto Mono"/>
                <a:ea typeface="Roboto Mono"/>
                <a:cs typeface="Roboto Mono"/>
                <a:sym typeface="Roboto Mono"/>
              </a:rPr>
              <a:t>sid:366; </a:t>
            </a:r>
            <a:endParaRPr sz="17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700">
                <a:latin typeface="Roboto Mono"/>
                <a:ea typeface="Roboto Mono"/>
                <a:cs typeface="Roboto Mono"/>
                <a:sym typeface="Roboto Mono"/>
              </a:rPr>
              <a:t>rev:11;)</a:t>
            </a:r>
            <a:endParaRPr sz="17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528" name="Google Shape;2528;p138"/>
          <p:cNvSpPr/>
          <p:nvPr/>
        </p:nvSpPr>
        <p:spPr>
          <a:xfrm>
            <a:off x="304400" y="2718700"/>
            <a:ext cx="8345100" cy="364800"/>
          </a:xfrm>
          <a:prstGeom prst="rect">
            <a:avLst/>
          </a:prstGeom>
          <a:noFill/>
          <a:ln w="28575" cap="flat" cmpd="sng">
            <a:solidFill>
              <a:srgbClr val="1155C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13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 Medium"/>
                <a:ea typeface="Roboto Mono Medium"/>
                <a:cs typeface="Roboto Mono Medium"/>
                <a:sym typeface="Roboto Mono Medium"/>
              </a:rPr>
              <a:t>metadata   </a:t>
            </a:r>
            <a:r>
              <a:rPr lang="en"/>
              <a:t> </a:t>
            </a:r>
            <a:endParaRPr/>
          </a:p>
        </p:txBody>
      </p:sp>
      <p:sp>
        <p:nvSpPr>
          <p:cNvPr id="2534" name="Google Shape;2534;p139"/>
          <p:cNvSpPr txBox="1">
            <a:spLocks noGrp="1"/>
          </p:cNvSpPr>
          <p:nvPr>
            <p:ph type="subTitle" idx="1"/>
          </p:nvPr>
        </p:nvSpPr>
        <p:spPr>
          <a:xfrm>
            <a:off x="0" y="6444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Roboto Medium"/>
                <a:ea typeface="Roboto Medium"/>
                <a:cs typeface="Roboto Medium"/>
                <a:sym typeface="Roboto Medium"/>
              </a:rPr>
              <a:t>Contains administrative information about the rule. In this case, the metadata tells us this is a community rule.</a:t>
            </a:r>
            <a:endParaRPr sz="1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535" name="Google Shape;2535;p13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6" name="Google Shape;2536;p139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36222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Roboto Mono"/>
                <a:ea typeface="Roboto Mono"/>
                <a:cs typeface="Roboto Mono"/>
                <a:sym typeface="Roboto Mono"/>
              </a:rPr>
              <a:t>alert icmp $EXTERNAL_NET any -&gt; $HOME_NET any (</a:t>
            </a:r>
            <a:endParaRPr sz="17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700">
                <a:latin typeface="Roboto Mono"/>
                <a:ea typeface="Roboto Mono"/>
                <a:cs typeface="Roboto Mono"/>
                <a:sym typeface="Roboto Mono"/>
              </a:rPr>
              <a:t>msg:"PROTOCOL-ICMP PING Unix"; </a:t>
            </a:r>
            <a:endParaRPr sz="17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700">
                <a:latin typeface="Roboto Mono"/>
                <a:ea typeface="Roboto Mono"/>
                <a:cs typeface="Roboto Mono"/>
                <a:sym typeface="Roboto Mono"/>
              </a:rPr>
              <a:t>itype:8; </a:t>
            </a:r>
            <a:endParaRPr sz="17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700">
                <a:latin typeface="Roboto Mono"/>
                <a:ea typeface="Roboto Mono"/>
                <a:cs typeface="Roboto Mono"/>
                <a:sym typeface="Roboto Mono"/>
              </a:rPr>
              <a:t>content:"|10 11 12 13 14 15 16 17 18 19 1A 1B 1C 1D 1E 1F|"; </a:t>
            </a:r>
            <a:endParaRPr sz="17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700">
                <a:latin typeface="Roboto Mono"/>
                <a:ea typeface="Roboto Mono"/>
                <a:cs typeface="Roboto Mono"/>
                <a:sym typeface="Roboto Mono"/>
              </a:rPr>
              <a:t>depth:32; </a:t>
            </a:r>
            <a:endParaRPr sz="17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700">
                <a:latin typeface="Roboto Mono"/>
                <a:ea typeface="Roboto Mono"/>
                <a:cs typeface="Roboto Mono"/>
                <a:sym typeface="Roboto Mono"/>
              </a:rPr>
              <a:t>metadata:ruleset community; </a:t>
            </a:r>
            <a:endParaRPr sz="17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700">
                <a:latin typeface="Roboto Mono"/>
                <a:ea typeface="Roboto Mono"/>
                <a:cs typeface="Roboto Mono"/>
                <a:sym typeface="Roboto Mono"/>
              </a:rPr>
              <a:t>classtype:misc-activity; </a:t>
            </a:r>
            <a:endParaRPr sz="17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700">
                <a:latin typeface="Roboto Mono"/>
                <a:ea typeface="Roboto Mono"/>
                <a:cs typeface="Roboto Mono"/>
                <a:sym typeface="Roboto Mono"/>
              </a:rPr>
              <a:t>sid:366; </a:t>
            </a:r>
            <a:endParaRPr sz="17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700">
                <a:latin typeface="Roboto Mono"/>
                <a:ea typeface="Roboto Mono"/>
                <a:cs typeface="Roboto Mono"/>
                <a:sym typeface="Roboto Mono"/>
              </a:rPr>
              <a:t>rev:11;)</a:t>
            </a:r>
            <a:endParaRPr sz="17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537" name="Google Shape;2537;p139"/>
          <p:cNvSpPr/>
          <p:nvPr/>
        </p:nvSpPr>
        <p:spPr>
          <a:xfrm>
            <a:off x="304400" y="3033600"/>
            <a:ext cx="8345100" cy="364800"/>
          </a:xfrm>
          <a:prstGeom prst="rect">
            <a:avLst/>
          </a:prstGeom>
          <a:noFill/>
          <a:ln w="28575" cap="flat" cmpd="sng">
            <a:solidFill>
              <a:srgbClr val="134F5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14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 Medium"/>
                <a:ea typeface="Roboto Mono Medium"/>
                <a:cs typeface="Roboto Mono Medium"/>
                <a:sym typeface="Roboto Mono Medium"/>
              </a:rPr>
              <a:t>classtype    </a:t>
            </a:r>
            <a:r>
              <a:rPr lang="en"/>
              <a:t> </a:t>
            </a:r>
            <a:endParaRPr/>
          </a:p>
        </p:txBody>
      </p:sp>
      <p:sp>
        <p:nvSpPr>
          <p:cNvPr id="2543" name="Google Shape;2543;p140"/>
          <p:cNvSpPr txBox="1">
            <a:spLocks noGrp="1"/>
          </p:cNvSpPr>
          <p:nvPr>
            <p:ph type="subTitle" idx="1"/>
          </p:nvPr>
        </p:nvSpPr>
        <p:spPr>
          <a:xfrm>
            <a:off x="0" y="6444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4292E"/>
                </a:solidFill>
              </a:rPr>
              <a:t>Specifies what kind of network activity this is.</a:t>
            </a:r>
            <a:endParaRPr/>
          </a:p>
        </p:txBody>
      </p:sp>
      <p:sp>
        <p:nvSpPr>
          <p:cNvPr id="2544" name="Google Shape;2544;p14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5" name="Google Shape;2545;p140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36222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Roboto Mono"/>
                <a:ea typeface="Roboto Mono"/>
                <a:cs typeface="Roboto Mono"/>
                <a:sym typeface="Roboto Mono"/>
              </a:rPr>
              <a:t>alert icmp $EXTERNAL_NET any -&gt; $HOME_NET any (</a:t>
            </a:r>
            <a:endParaRPr sz="17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700">
                <a:latin typeface="Roboto Mono"/>
                <a:ea typeface="Roboto Mono"/>
                <a:cs typeface="Roboto Mono"/>
                <a:sym typeface="Roboto Mono"/>
              </a:rPr>
              <a:t>msg:"PROTOCOL-ICMP PING Unix"; </a:t>
            </a:r>
            <a:endParaRPr sz="17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700">
                <a:latin typeface="Roboto Mono"/>
                <a:ea typeface="Roboto Mono"/>
                <a:cs typeface="Roboto Mono"/>
                <a:sym typeface="Roboto Mono"/>
              </a:rPr>
              <a:t>itype:8; </a:t>
            </a:r>
            <a:endParaRPr sz="17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700">
                <a:latin typeface="Roboto Mono"/>
                <a:ea typeface="Roboto Mono"/>
                <a:cs typeface="Roboto Mono"/>
                <a:sym typeface="Roboto Mono"/>
              </a:rPr>
              <a:t>content:"|10 11 12 13 14 15 16 17 18 19 1A 1B 1C 1D 1E 1F|"; </a:t>
            </a:r>
            <a:endParaRPr sz="17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700">
                <a:latin typeface="Roboto Mono"/>
                <a:ea typeface="Roboto Mono"/>
                <a:cs typeface="Roboto Mono"/>
                <a:sym typeface="Roboto Mono"/>
              </a:rPr>
              <a:t>depth:32; </a:t>
            </a:r>
            <a:endParaRPr sz="17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700">
                <a:latin typeface="Roboto Mono"/>
                <a:ea typeface="Roboto Mono"/>
                <a:cs typeface="Roboto Mono"/>
                <a:sym typeface="Roboto Mono"/>
              </a:rPr>
              <a:t>metadata:ruleset community; </a:t>
            </a:r>
            <a:endParaRPr sz="17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700">
                <a:latin typeface="Roboto Mono"/>
                <a:ea typeface="Roboto Mono"/>
                <a:cs typeface="Roboto Mono"/>
                <a:sym typeface="Roboto Mono"/>
              </a:rPr>
              <a:t>classtype:misc-activity; </a:t>
            </a:r>
            <a:endParaRPr sz="17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700">
                <a:latin typeface="Roboto Mono"/>
                <a:ea typeface="Roboto Mono"/>
                <a:cs typeface="Roboto Mono"/>
                <a:sym typeface="Roboto Mono"/>
              </a:rPr>
              <a:t>sid:366; </a:t>
            </a:r>
            <a:endParaRPr sz="17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700">
                <a:latin typeface="Roboto Mono"/>
                <a:ea typeface="Roboto Mono"/>
                <a:cs typeface="Roboto Mono"/>
                <a:sym typeface="Roboto Mono"/>
              </a:rPr>
              <a:t>rev:11;)</a:t>
            </a:r>
            <a:endParaRPr sz="17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546" name="Google Shape;2546;p140"/>
          <p:cNvSpPr/>
          <p:nvPr/>
        </p:nvSpPr>
        <p:spPr>
          <a:xfrm>
            <a:off x="262425" y="3401000"/>
            <a:ext cx="8345100" cy="364800"/>
          </a:xfrm>
          <a:prstGeom prst="rect">
            <a:avLst/>
          </a:prstGeom>
          <a:noFill/>
          <a:ln w="28575" cap="flat" cmpd="sng">
            <a:solidFill>
              <a:srgbClr val="38761D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" name="Google Shape;2058;p107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Intrusion Detection System</a:t>
            </a:r>
            <a:endParaRPr/>
          </a:p>
        </p:txBody>
      </p:sp>
      <p:sp>
        <p:nvSpPr>
          <p:cNvPr id="2059" name="Google Shape;2059;p107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1" name="Google Shape;2551;p14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 Medium"/>
                <a:ea typeface="Roboto Mono Medium"/>
                <a:cs typeface="Roboto Mono Medium"/>
                <a:sym typeface="Roboto Mono Medium"/>
              </a:rPr>
              <a:t>sid     </a:t>
            </a:r>
            <a:r>
              <a:rPr lang="en"/>
              <a:t> </a:t>
            </a:r>
            <a:endParaRPr/>
          </a:p>
        </p:txBody>
      </p:sp>
      <p:sp>
        <p:nvSpPr>
          <p:cNvPr id="2552" name="Google Shape;2552;p141"/>
          <p:cNvSpPr txBox="1">
            <a:spLocks noGrp="1"/>
          </p:cNvSpPr>
          <p:nvPr>
            <p:ph type="subTitle" idx="1"/>
          </p:nvPr>
        </p:nvSpPr>
        <p:spPr>
          <a:xfrm>
            <a:off x="0" y="6444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4292E"/>
                </a:solidFill>
              </a:rPr>
              <a:t>The ID of the rule </a:t>
            </a:r>
            <a:endParaRPr/>
          </a:p>
        </p:txBody>
      </p:sp>
      <p:sp>
        <p:nvSpPr>
          <p:cNvPr id="2553" name="Google Shape;2553;p14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4" name="Google Shape;2554;p141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36222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Roboto Mono"/>
                <a:ea typeface="Roboto Mono"/>
                <a:cs typeface="Roboto Mono"/>
                <a:sym typeface="Roboto Mono"/>
              </a:rPr>
              <a:t>alert icmp $EXTERNAL_NET any -&gt; $HOME_NET any (</a:t>
            </a:r>
            <a:endParaRPr sz="17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700">
                <a:latin typeface="Roboto Mono"/>
                <a:ea typeface="Roboto Mono"/>
                <a:cs typeface="Roboto Mono"/>
                <a:sym typeface="Roboto Mono"/>
              </a:rPr>
              <a:t>msg:"PROTOCOL-ICMP PING Unix"; </a:t>
            </a:r>
            <a:endParaRPr sz="17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700">
                <a:latin typeface="Roboto Mono"/>
                <a:ea typeface="Roboto Mono"/>
                <a:cs typeface="Roboto Mono"/>
                <a:sym typeface="Roboto Mono"/>
              </a:rPr>
              <a:t>itype:8; </a:t>
            </a:r>
            <a:endParaRPr sz="17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700">
                <a:latin typeface="Roboto Mono"/>
                <a:ea typeface="Roboto Mono"/>
                <a:cs typeface="Roboto Mono"/>
                <a:sym typeface="Roboto Mono"/>
              </a:rPr>
              <a:t>content:"|10 11 12 13 14 15 16 17 18 19 1A 1B 1C 1D 1E 1F|"; </a:t>
            </a:r>
            <a:endParaRPr sz="17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700">
                <a:latin typeface="Roboto Mono"/>
                <a:ea typeface="Roboto Mono"/>
                <a:cs typeface="Roboto Mono"/>
                <a:sym typeface="Roboto Mono"/>
              </a:rPr>
              <a:t>depth:32; </a:t>
            </a:r>
            <a:endParaRPr sz="17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700">
                <a:latin typeface="Roboto Mono"/>
                <a:ea typeface="Roboto Mono"/>
                <a:cs typeface="Roboto Mono"/>
                <a:sym typeface="Roboto Mono"/>
              </a:rPr>
              <a:t>metadata:ruleset community; </a:t>
            </a:r>
            <a:endParaRPr sz="17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700">
                <a:latin typeface="Roboto Mono"/>
                <a:ea typeface="Roboto Mono"/>
                <a:cs typeface="Roboto Mono"/>
                <a:sym typeface="Roboto Mono"/>
              </a:rPr>
              <a:t>classtype:misc-activity; </a:t>
            </a:r>
            <a:endParaRPr sz="17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700">
                <a:latin typeface="Roboto Mono"/>
                <a:ea typeface="Roboto Mono"/>
                <a:cs typeface="Roboto Mono"/>
                <a:sym typeface="Roboto Mono"/>
              </a:rPr>
              <a:t>sid:366; </a:t>
            </a:r>
            <a:endParaRPr sz="17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700">
                <a:latin typeface="Roboto Mono"/>
                <a:ea typeface="Roboto Mono"/>
                <a:cs typeface="Roboto Mono"/>
                <a:sym typeface="Roboto Mono"/>
              </a:rPr>
              <a:t>rev:11;)</a:t>
            </a:r>
            <a:endParaRPr sz="17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555" name="Google Shape;2555;p141"/>
          <p:cNvSpPr/>
          <p:nvPr/>
        </p:nvSpPr>
        <p:spPr>
          <a:xfrm>
            <a:off x="251925" y="3747400"/>
            <a:ext cx="8345100" cy="364800"/>
          </a:xfrm>
          <a:prstGeom prst="rect">
            <a:avLst/>
          </a:prstGeom>
          <a:noFill/>
          <a:ln w="28575" cap="flat" cmpd="sng">
            <a:solidFill>
              <a:srgbClr val="BF9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" name="Google Shape;2560;p14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 Medium"/>
                <a:ea typeface="Roboto Mono Medium"/>
                <a:cs typeface="Roboto Mono Medium"/>
                <a:sym typeface="Roboto Mono Medium"/>
              </a:rPr>
              <a:t>rev      </a:t>
            </a:r>
            <a:r>
              <a:rPr lang="en"/>
              <a:t> </a:t>
            </a:r>
            <a:endParaRPr/>
          </a:p>
        </p:txBody>
      </p:sp>
      <p:sp>
        <p:nvSpPr>
          <p:cNvPr id="2561" name="Google Shape;2561;p142"/>
          <p:cNvSpPr txBox="1">
            <a:spLocks noGrp="1"/>
          </p:cNvSpPr>
          <p:nvPr>
            <p:ph type="subTitle" idx="1"/>
          </p:nvPr>
        </p:nvSpPr>
        <p:spPr>
          <a:xfrm>
            <a:off x="0" y="6444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4292E"/>
                </a:solidFill>
              </a:rPr>
              <a:t>The revision ID. This is essentially a version of the rule </a:t>
            </a:r>
            <a:endParaRPr/>
          </a:p>
        </p:txBody>
      </p:sp>
      <p:sp>
        <p:nvSpPr>
          <p:cNvPr id="2562" name="Google Shape;2562;p14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3" name="Google Shape;2563;p142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36222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Roboto Mono"/>
                <a:ea typeface="Roboto Mono"/>
                <a:cs typeface="Roboto Mono"/>
                <a:sym typeface="Roboto Mono"/>
              </a:rPr>
              <a:t>alert icmp $EXTERNAL_NET any -&gt; $HOME_NET any (</a:t>
            </a:r>
            <a:endParaRPr sz="17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700">
                <a:latin typeface="Roboto Mono"/>
                <a:ea typeface="Roboto Mono"/>
                <a:cs typeface="Roboto Mono"/>
                <a:sym typeface="Roboto Mono"/>
              </a:rPr>
              <a:t>msg:"PROTOCOL-ICMP PING Unix"; </a:t>
            </a:r>
            <a:endParaRPr sz="17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700">
                <a:latin typeface="Roboto Mono"/>
                <a:ea typeface="Roboto Mono"/>
                <a:cs typeface="Roboto Mono"/>
                <a:sym typeface="Roboto Mono"/>
              </a:rPr>
              <a:t>itype:8; </a:t>
            </a:r>
            <a:endParaRPr sz="17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700">
                <a:latin typeface="Roboto Mono"/>
                <a:ea typeface="Roboto Mono"/>
                <a:cs typeface="Roboto Mono"/>
                <a:sym typeface="Roboto Mono"/>
              </a:rPr>
              <a:t>content:"|10 11 12 13 14 15 16 17 18 19 1A 1B 1C 1D 1E 1F|"; </a:t>
            </a:r>
            <a:endParaRPr sz="17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700">
                <a:latin typeface="Roboto Mono"/>
                <a:ea typeface="Roboto Mono"/>
                <a:cs typeface="Roboto Mono"/>
                <a:sym typeface="Roboto Mono"/>
              </a:rPr>
              <a:t>depth:32; </a:t>
            </a:r>
            <a:endParaRPr sz="17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700">
                <a:latin typeface="Roboto Mono"/>
                <a:ea typeface="Roboto Mono"/>
                <a:cs typeface="Roboto Mono"/>
                <a:sym typeface="Roboto Mono"/>
              </a:rPr>
              <a:t>metadata:ruleset community; </a:t>
            </a:r>
            <a:endParaRPr sz="17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700">
                <a:latin typeface="Roboto Mono"/>
                <a:ea typeface="Roboto Mono"/>
                <a:cs typeface="Roboto Mono"/>
                <a:sym typeface="Roboto Mono"/>
              </a:rPr>
              <a:t>classtype:misc-activity; </a:t>
            </a:r>
            <a:endParaRPr sz="17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700">
                <a:latin typeface="Roboto Mono"/>
                <a:ea typeface="Roboto Mono"/>
                <a:cs typeface="Roboto Mono"/>
                <a:sym typeface="Roboto Mono"/>
              </a:rPr>
              <a:t>sid:366; </a:t>
            </a:r>
            <a:endParaRPr sz="17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700">
                <a:latin typeface="Roboto Mono"/>
                <a:ea typeface="Roboto Mono"/>
                <a:cs typeface="Roboto Mono"/>
                <a:sym typeface="Roboto Mono"/>
              </a:rPr>
              <a:t>rev:11;)</a:t>
            </a:r>
            <a:endParaRPr sz="17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564" name="Google Shape;2564;p142"/>
          <p:cNvSpPr/>
          <p:nvPr/>
        </p:nvSpPr>
        <p:spPr>
          <a:xfrm>
            <a:off x="220425" y="4125300"/>
            <a:ext cx="8345100" cy="364800"/>
          </a:xfrm>
          <a:prstGeom prst="rect">
            <a:avLst/>
          </a:prstGeom>
          <a:noFill/>
          <a:ln w="28575" cap="flat" cmpd="sng">
            <a:solidFill>
              <a:srgbClr val="B45F06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9" name="Google Shape;2569;p143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spcFirstLastPara="1" wrap="square" lIns="457200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15 Minutes</a:t>
            </a:r>
            <a:endParaRPr/>
          </a:p>
        </p:txBody>
      </p:sp>
      <p:sp>
        <p:nvSpPr>
          <p:cNvPr id="2570" name="Google Shape;2570;p143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1" name="Google Shape;2571;p143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spcFirstLastPara="1" wrap="square" lIns="256030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Activity: Interpreting Snort Rules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In this activity, you will interpret rules that fired in the previous exercise and interpret new rules.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Instructions sent via Slack. 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6" name="Google Shape;2576;p14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7" name="Google Shape;2577;p144"/>
          <p:cNvSpPr txBox="1"/>
          <p:nvPr/>
        </p:nvSpPr>
        <p:spPr>
          <a:xfrm>
            <a:off x="2330325" y="3568950"/>
            <a:ext cx="4471800" cy="44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990000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Interpreting Snort Rules</a:t>
            </a:r>
            <a:endParaRPr sz="1800">
              <a:solidFill>
                <a:srgbClr val="990000"/>
              </a:solidFill>
              <a:latin typeface="Roboto Mono Medium"/>
              <a:ea typeface="Roboto Mono Medium"/>
              <a:cs typeface="Roboto Mono Medium"/>
              <a:sym typeface="Roboto Mono Medium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2" name="Google Shape;2582;p145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spcFirstLastPara="1" wrap="square" lIns="457200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15 Minutes</a:t>
            </a:r>
            <a:endParaRPr/>
          </a:p>
        </p:txBody>
      </p:sp>
      <p:sp>
        <p:nvSpPr>
          <p:cNvPr id="2583" name="Google Shape;2583;p145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4" name="Google Shape;2584;p145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spcFirstLastPara="1" wrap="square" lIns="256030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Activity: Creating Snort Rules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In this activity, you will write Snort rules and test them against live traffic. 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Instructions sent via Slack. 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9" name="Google Shape;2589;p14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0" name="Google Shape;2590;p146"/>
          <p:cNvSpPr txBox="1"/>
          <p:nvPr/>
        </p:nvSpPr>
        <p:spPr>
          <a:xfrm>
            <a:off x="2330325" y="3568950"/>
            <a:ext cx="4471800" cy="44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990000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Running Snort</a:t>
            </a:r>
            <a:endParaRPr sz="1800">
              <a:solidFill>
                <a:srgbClr val="990000"/>
              </a:solidFill>
              <a:latin typeface="Roboto Mono Medium"/>
              <a:ea typeface="Roboto Mono Medium"/>
              <a:cs typeface="Roboto Mono Medium"/>
              <a:sym typeface="Roboto Mono Medium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5" name="Google Shape;2595;p14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Today’s Objectives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6" name="Google Shape;2596;p14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By the end of class, you will be able to: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7" name="Google Shape;2597;p14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8" name="Google Shape;2598;p147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Light"/>
              <a:buChar char="☐"/>
            </a:pPr>
            <a:r>
              <a:rPr lang="en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Interpreting existing IDS rules</a:t>
            </a:r>
            <a:endParaRPr sz="18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Light"/>
              <a:buChar char="☐"/>
            </a:pPr>
            <a:r>
              <a:rPr lang="en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Write custom Snort rules</a:t>
            </a:r>
            <a:endParaRPr sz="18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800"/>
              <a:buFont typeface="Roboto Light"/>
              <a:buChar char="☐"/>
            </a:pPr>
            <a:r>
              <a:rPr lang="en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Generate traffic logs and alerts with Snort</a:t>
            </a:r>
            <a:endParaRPr sz="18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599" name="Google Shape;2599;p147"/>
          <p:cNvSpPr/>
          <p:nvPr/>
        </p:nvSpPr>
        <p:spPr>
          <a:xfrm>
            <a:off x="513375" y="1326813"/>
            <a:ext cx="230700" cy="226800"/>
          </a:xfrm>
          <a:prstGeom prst="bevel">
            <a:avLst>
              <a:gd name="adj" fmla="val 12500"/>
            </a:avLst>
          </a:prstGeom>
          <a:solidFill>
            <a:srgbClr val="00FF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0" name="Google Shape;2600;p147"/>
          <p:cNvSpPr/>
          <p:nvPr/>
        </p:nvSpPr>
        <p:spPr>
          <a:xfrm>
            <a:off x="513375" y="1839638"/>
            <a:ext cx="230700" cy="226800"/>
          </a:xfrm>
          <a:prstGeom prst="bevel">
            <a:avLst>
              <a:gd name="adj" fmla="val 12500"/>
            </a:avLst>
          </a:prstGeom>
          <a:solidFill>
            <a:srgbClr val="00FF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1" name="Google Shape;2601;p147"/>
          <p:cNvSpPr/>
          <p:nvPr/>
        </p:nvSpPr>
        <p:spPr>
          <a:xfrm>
            <a:off x="513375" y="2349375"/>
            <a:ext cx="230700" cy="226800"/>
          </a:xfrm>
          <a:prstGeom prst="bevel">
            <a:avLst>
              <a:gd name="adj" fmla="val 12500"/>
            </a:avLst>
          </a:prstGeom>
          <a:solidFill>
            <a:srgbClr val="00FF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4" name="Google Shape;2064;p10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Intrusion Detection Systems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5" name="Google Shape;2065;p10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 b="1" dirty="0">
                <a:solidFill>
                  <a:srgbClr val="99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I</a:t>
            </a:r>
            <a:r>
              <a:rPr lang="en" sz="24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ntrusion </a:t>
            </a:r>
            <a:r>
              <a:rPr lang="en" sz="2400" b="1" dirty="0">
                <a:solidFill>
                  <a:srgbClr val="99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D</a:t>
            </a:r>
            <a:r>
              <a:rPr lang="en" sz="24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etection </a:t>
            </a:r>
            <a:r>
              <a:rPr lang="en" sz="2400" b="1" dirty="0">
                <a:solidFill>
                  <a:srgbClr val="99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S</a:t>
            </a:r>
            <a:r>
              <a:rPr lang="en" sz="24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ystems</a:t>
            </a:r>
            <a:endParaRPr sz="2400" dirty="0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u="sng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066" name="Google Shape;2066;p10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67" name="Google Shape;2067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1088" y="867400"/>
            <a:ext cx="1072374" cy="6770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8" name="Google Shape;2068;p1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943" y="1693712"/>
            <a:ext cx="948664" cy="7786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9" name="Google Shape;2069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1088" y="3632315"/>
            <a:ext cx="1072374" cy="6770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0" name="Google Shape;2070;p1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943" y="2712404"/>
            <a:ext cx="948664" cy="778609"/>
          </a:xfrm>
          <a:prstGeom prst="rect">
            <a:avLst/>
          </a:prstGeom>
          <a:noFill/>
          <a:ln>
            <a:noFill/>
          </a:ln>
        </p:spPr>
      </p:pic>
      <p:sp>
        <p:nvSpPr>
          <p:cNvPr id="2071" name="Google Shape;2071;p108"/>
          <p:cNvSpPr txBox="1"/>
          <p:nvPr/>
        </p:nvSpPr>
        <p:spPr>
          <a:xfrm>
            <a:off x="73413" y="4450700"/>
            <a:ext cx="1727700" cy="3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2CC"/>
                </a:highlight>
                <a:latin typeface="Roboto"/>
                <a:ea typeface="Roboto"/>
                <a:cs typeface="Roboto"/>
                <a:sym typeface="Roboto"/>
              </a:rPr>
              <a:t>Users and Admins</a:t>
            </a:r>
            <a:endParaRPr>
              <a:highlight>
                <a:srgbClr val="FFF2CC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72" name="Google Shape;2072;p108"/>
          <p:cNvSpPr txBox="1"/>
          <p:nvPr/>
        </p:nvSpPr>
        <p:spPr>
          <a:xfrm>
            <a:off x="2341725" y="3436150"/>
            <a:ext cx="1727700" cy="3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2CC"/>
                </a:highlight>
                <a:latin typeface="Roboto"/>
                <a:ea typeface="Roboto"/>
                <a:cs typeface="Roboto"/>
                <a:sym typeface="Roboto"/>
              </a:rPr>
              <a:t>IDS</a:t>
            </a:r>
            <a:endParaRPr>
              <a:highlight>
                <a:srgbClr val="FFF2CC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73" name="Google Shape;2073;p108"/>
          <p:cNvSpPr txBox="1"/>
          <p:nvPr/>
        </p:nvSpPr>
        <p:spPr>
          <a:xfrm>
            <a:off x="3816213" y="3436150"/>
            <a:ext cx="1727700" cy="3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2CC"/>
                </a:highlight>
                <a:latin typeface="Roboto"/>
                <a:ea typeface="Roboto"/>
                <a:cs typeface="Roboto"/>
                <a:sym typeface="Roboto"/>
              </a:rPr>
              <a:t>Firewall</a:t>
            </a:r>
            <a:endParaRPr>
              <a:highlight>
                <a:srgbClr val="FFF2CC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74" name="Google Shape;2074;p108"/>
          <p:cNvSpPr txBox="1"/>
          <p:nvPr/>
        </p:nvSpPr>
        <p:spPr>
          <a:xfrm>
            <a:off x="5542293" y="3305175"/>
            <a:ext cx="839400" cy="3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2CC"/>
                </a:highlight>
                <a:latin typeface="Roboto"/>
                <a:ea typeface="Roboto"/>
                <a:cs typeface="Roboto"/>
                <a:sym typeface="Roboto"/>
              </a:rPr>
              <a:t>Router</a:t>
            </a:r>
            <a:endParaRPr>
              <a:highlight>
                <a:srgbClr val="FFF2CC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075" name="Google Shape;2075;p108"/>
          <p:cNvCxnSpPr>
            <a:stCxn id="2067" idx="3"/>
            <a:endCxn id="2076" idx="2"/>
          </p:cNvCxnSpPr>
          <p:nvPr/>
        </p:nvCxnSpPr>
        <p:spPr>
          <a:xfrm>
            <a:off x="1473462" y="1205936"/>
            <a:ext cx="1185600" cy="1467900"/>
          </a:xfrm>
          <a:prstGeom prst="bentConnector3">
            <a:avLst>
              <a:gd name="adj1" fmla="val 50001"/>
            </a:avLst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2077" name="Google Shape;2077;p108"/>
          <p:cNvCxnSpPr>
            <a:stCxn id="2069" idx="3"/>
            <a:endCxn id="2076" idx="2"/>
          </p:cNvCxnSpPr>
          <p:nvPr/>
        </p:nvCxnSpPr>
        <p:spPr>
          <a:xfrm rot="10800000" flipH="1">
            <a:off x="1473462" y="2673651"/>
            <a:ext cx="1185600" cy="1297200"/>
          </a:xfrm>
          <a:prstGeom prst="bentConnector3">
            <a:avLst>
              <a:gd name="adj1" fmla="val 50001"/>
            </a:avLst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2078" name="Google Shape;2078;p108"/>
          <p:cNvCxnSpPr/>
          <p:nvPr/>
        </p:nvCxnSpPr>
        <p:spPr>
          <a:xfrm>
            <a:off x="3578563" y="2650925"/>
            <a:ext cx="7062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2079" name="Google Shape;2079;p108"/>
          <p:cNvCxnSpPr>
            <a:endCxn id="2080" idx="2"/>
          </p:cNvCxnSpPr>
          <p:nvPr/>
        </p:nvCxnSpPr>
        <p:spPr>
          <a:xfrm>
            <a:off x="5040138" y="2650913"/>
            <a:ext cx="3426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2081" name="Google Shape;2081;p108"/>
          <p:cNvCxnSpPr>
            <a:stCxn id="2068" idx="3"/>
          </p:cNvCxnSpPr>
          <p:nvPr/>
        </p:nvCxnSpPr>
        <p:spPr>
          <a:xfrm rot="10800000" flipH="1">
            <a:off x="1411607" y="2081817"/>
            <a:ext cx="643200" cy="12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2082" name="Google Shape;2082;p108"/>
          <p:cNvCxnSpPr>
            <a:stCxn id="2070" idx="3"/>
          </p:cNvCxnSpPr>
          <p:nvPr/>
        </p:nvCxnSpPr>
        <p:spPr>
          <a:xfrm>
            <a:off x="1411607" y="3101708"/>
            <a:ext cx="6498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2080" name="Google Shape;2080;p108"/>
          <p:cNvSpPr/>
          <p:nvPr/>
        </p:nvSpPr>
        <p:spPr>
          <a:xfrm>
            <a:off x="5382738" y="2369963"/>
            <a:ext cx="1103400" cy="561900"/>
          </a:xfrm>
          <a:prstGeom prst="can">
            <a:avLst>
              <a:gd name="adj" fmla="val 44439"/>
            </a:avLst>
          </a:prstGeom>
          <a:solidFill>
            <a:srgbClr val="134F5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6" name="Google Shape;2076;p108"/>
          <p:cNvSpPr/>
          <p:nvPr/>
        </p:nvSpPr>
        <p:spPr>
          <a:xfrm>
            <a:off x="2659088" y="1701550"/>
            <a:ext cx="839400" cy="1734600"/>
          </a:xfrm>
          <a:prstGeom prst="cube">
            <a:avLst>
              <a:gd name="adj" fmla="val 25000"/>
            </a:avLst>
          </a:prstGeom>
          <a:solidFill>
            <a:srgbClr val="0B539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3" name="Google Shape;2083;p108"/>
          <p:cNvSpPr/>
          <p:nvPr/>
        </p:nvSpPr>
        <p:spPr>
          <a:xfrm>
            <a:off x="4364628" y="1787726"/>
            <a:ext cx="178500" cy="106200"/>
          </a:xfrm>
          <a:prstGeom prst="rect">
            <a:avLst/>
          </a:prstGeom>
          <a:solidFill>
            <a:srgbClr val="85200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4" name="Google Shape;2084;p108"/>
          <p:cNvSpPr/>
          <p:nvPr/>
        </p:nvSpPr>
        <p:spPr>
          <a:xfrm>
            <a:off x="4556941" y="1787726"/>
            <a:ext cx="247500" cy="106200"/>
          </a:xfrm>
          <a:prstGeom prst="rect">
            <a:avLst/>
          </a:prstGeom>
          <a:solidFill>
            <a:srgbClr val="98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5" name="Google Shape;2085;p108"/>
          <p:cNvSpPr/>
          <p:nvPr/>
        </p:nvSpPr>
        <p:spPr>
          <a:xfrm>
            <a:off x="4817146" y="1787726"/>
            <a:ext cx="178500" cy="106200"/>
          </a:xfrm>
          <a:prstGeom prst="rect">
            <a:avLst/>
          </a:prstGeom>
          <a:solidFill>
            <a:srgbClr val="98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6" name="Google Shape;2086;p108"/>
          <p:cNvSpPr/>
          <p:nvPr/>
        </p:nvSpPr>
        <p:spPr>
          <a:xfrm>
            <a:off x="4365264" y="1905331"/>
            <a:ext cx="310500" cy="106200"/>
          </a:xfrm>
          <a:prstGeom prst="rect">
            <a:avLst/>
          </a:prstGeom>
          <a:solidFill>
            <a:srgbClr val="98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7" name="Google Shape;2087;p108"/>
          <p:cNvSpPr/>
          <p:nvPr/>
        </p:nvSpPr>
        <p:spPr>
          <a:xfrm>
            <a:off x="4685820" y="1905331"/>
            <a:ext cx="310500" cy="106200"/>
          </a:xfrm>
          <a:prstGeom prst="rect">
            <a:avLst/>
          </a:prstGeom>
          <a:solidFill>
            <a:srgbClr val="98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8" name="Google Shape;2088;p108"/>
          <p:cNvSpPr/>
          <p:nvPr/>
        </p:nvSpPr>
        <p:spPr>
          <a:xfrm>
            <a:off x="4364025" y="2022936"/>
            <a:ext cx="178500" cy="106200"/>
          </a:xfrm>
          <a:prstGeom prst="rect">
            <a:avLst/>
          </a:prstGeom>
          <a:solidFill>
            <a:srgbClr val="98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9" name="Google Shape;2089;p108"/>
          <p:cNvSpPr/>
          <p:nvPr/>
        </p:nvSpPr>
        <p:spPr>
          <a:xfrm>
            <a:off x="4556337" y="2022936"/>
            <a:ext cx="247500" cy="106200"/>
          </a:xfrm>
          <a:prstGeom prst="rect">
            <a:avLst/>
          </a:prstGeom>
          <a:solidFill>
            <a:srgbClr val="85200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0" name="Google Shape;2090;p108"/>
          <p:cNvSpPr/>
          <p:nvPr/>
        </p:nvSpPr>
        <p:spPr>
          <a:xfrm>
            <a:off x="4816543" y="2022936"/>
            <a:ext cx="178500" cy="106200"/>
          </a:xfrm>
          <a:prstGeom prst="rect">
            <a:avLst/>
          </a:prstGeom>
          <a:solidFill>
            <a:srgbClr val="98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1" name="Google Shape;2091;p108"/>
          <p:cNvSpPr/>
          <p:nvPr/>
        </p:nvSpPr>
        <p:spPr>
          <a:xfrm>
            <a:off x="4364660" y="2140541"/>
            <a:ext cx="310500" cy="106200"/>
          </a:xfrm>
          <a:prstGeom prst="rect">
            <a:avLst/>
          </a:prstGeom>
          <a:solidFill>
            <a:srgbClr val="CC41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2" name="Google Shape;2092;p108"/>
          <p:cNvSpPr/>
          <p:nvPr/>
        </p:nvSpPr>
        <p:spPr>
          <a:xfrm>
            <a:off x="4685217" y="2140541"/>
            <a:ext cx="310500" cy="106200"/>
          </a:xfrm>
          <a:prstGeom prst="rect">
            <a:avLst/>
          </a:prstGeom>
          <a:solidFill>
            <a:srgbClr val="98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3" name="Google Shape;2093;p108"/>
          <p:cNvSpPr/>
          <p:nvPr/>
        </p:nvSpPr>
        <p:spPr>
          <a:xfrm>
            <a:off x="4364348" y="2258146"/>
            <a:ext cx="178500" cy="106200"/>
          </a:xfrm>
          <a:prstGeom prst="rect">
            <a:avLst/>
          </a:prstGeom>
          <a:solidFill>
            <a:srgbClr val="98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4" name="Google Shape;2094;p108"/>
          <p:cNvSpPr/>
          <p:nvPr/>
        </p:nvSpPr>
        <p:spPr>
          <a:xfrm>
            <a:off x="4556660" y="2258146"/>
            <a:ext cx="247500" cy="106200"/>
          </a:xfrm>
          <a:prstGeom prst="rect">
            <a:avLst/>
          </a:prstGeom>
          <a:solidFill>
            <a:srgbClr val="98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5" name="Google Shape;2095;p108"/>
          <p:cNvSpPr/>
          <p:nvPr/>
        </p:nvSpPr>
        <p:spPr>
          <a:xfrm>
            <a:off x="4816866" y="2258146"/>
            <a:ext cx="178500" cy="106200"/>
          </a:xfrm>
          <a:prstGeom prst="rect">
            <a:avLst/>
          </a:prstGeom>
          <a:solidFill>
            <a:srgbClr val="98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6" name="Google Shape;2096;p108"/>
          <p:cNvSpPr/>
          <p:nvPr/>
        </p:nvSpPr>
        <p:spPr>
          <a:xfrm>
            <a:off x="4364983" y="2375751"/>
            <a:ext cx="310500" cy="106200"/>
          </a:xfrm>
          <a:prstGeom prst="rect">
            <a:avLst/>
          </a:prstGeom>
          <a:solidFill>
            <a:srgbClr val="5B0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7" name="Google Shape;2097;p108"/>
          <p:cNvSpPr/>
          <p:nvPr/>
        </p:nvSpPr>
        <p:spPr>
          <a:xfrm>
            <a:off x="4685540" y="2375751"/>
            <a:ext cx="310500" cy="106200"/>
          </a:xfrm>
          <a:prstGeom prst="rect">
            <a:avLst/>
          </a:prstGeom>
          <a:solidFill>
            <a:srgbClr val="98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8" name="Google Shape;2098;p108"/>
          <p:cNvSpPr/>
          <p:nvPr/>
        </p:nvSpPr>
        <p:spPr>
          <a:xfrm>
            <a:off x="4364184" y="2493356"/>
            <a:ext cx="178500" cy="106200"/>
          </a:xfrm>
          <a:prstGeom prst="rect">
            <a:avLst/>
          </a:prstGeom>
          <a:solidFill>
            <a:srgbClr val="98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9" name="Google Shape;2099;p108"/>
          <p:cNvSpPr/>
          <p:nvPr/>
        </p:nvSpPr>
        <p:spPr>
          <a:xfrm>
            <a:off x="4556496" y="2493356"/>
            <a:ext cx="247500" cy="106200"/>
          </a:xfrm>
          <a:prstGeom prst="rect">
            <a:avLst/>
          </a:prstGeom>
          <a:solidFill>
            <a:srgbClr val="98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0" name="Google Shape;2100;p108"/>
          <p:cNvSpPr/>
          <p:nvPr/>
        </p:nvSpPr>
        <p:spPr>
          <a:xfrm>
            <a:off x="4816702" y="2493356"/>
            <a:ext cx="178500" cy="106200"/>
          </a:xfrm>
          <a:prstGeom prst="rect">
            <a:avLst/>
          </a:prstGeom>
          <a:solidFill>
            <a:srgbClr val="A61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1" name="Google Shape;2101;p108"/>
          <p:cNvSpPr/>
          <p:nvPr/>
        </p:nvSpPr>
        <p:spPr>
          <a:xfrm>
            <a:off x="4364819" y="2610961"/>
            <a:ext cx="310500" cy="106200"/>
          </a:xfrm>
          <a:prstGeom prst="rect">
            <a:avLst/>
          </a:prstGeom>
          <a:solidFill>
            <a:srgbClr val="85200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2" name="Google Shape;2102;p108"/>
          <p:cNvSpPr/>
          <p:nvPr/>
        </p:nvSpPr>
        <p:spPr>
          <a:xfrm>
            <a:off x="4685376" y="2610961"/>
            <a:ext cx="310500" cy="106200"/>
          </a:xfrm>
          <a:prstGeom prst="rect">
            <a:avLst/>
          </a:prstGeom>
          <a:solidFill>
            <a:srgbClr val="85200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3" name="Google Shape;2103;p108"/>
          <p:cNvSpPr/>
          <p:nvPr/>
        </p:nvSpPr>
        <p:spPr>
          <a:xfrm>
            <a:off x="4364507" y="2728566"/>
            <a:ext cx="178500" cy="106200"/>
          </a:xfrm>
          <a:prstGeom prst="rect">
            <a:avLst/>
          </a:prstGeom>
          <a:solidFill>
            <a:srgbClr val="98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4" name="Google Shape;2104;p108"/>
          <p:cNvSpPr/>
          <p:nvPr/>
        </p:nvSpPr>
        <p:spPr>
          <a:xfrm>
            <a:off x="4556819" y="2728566"/>
            <a:ext cx="247500" cy="106200"/>
          </a:xfrm>
          <a:prstGeom prst="rect">
            <a:avLst/>
          </a:prstGeom>
          <a:solidFill>
            <a:srgbClr val="CC41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5" name="Google Shape;2105;p108"/>
          <p:cNvSpPr/>
          <p:nvPr/>
        </p:nvSpPr>
        <p:spPr>
          <a:xfrm>
            <a:off x="4817025" y="2728566"/>
            <a:ext cx="178500" cy="106200"/>
          </a:xfrm>
          <a:prstGeom prst="rect">
            <a:avLst/>
          </a:prstGeom>
          <a:solidFill>
            <a:srgbClr val="98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6" name="Google Shape;2106;p108"/>
          <p:cNvSpPr/>
          <p:nvPr/>
        </p:nvSpPr>
        <p:spPr>
          <a:xfrm>
            <a:off x="4365142" y="2846171"/>
            <a:ext cx="310500" cy="106200"/>
          </a:xfrm>
          <a:prstGeom prst="rect">
            <a:avLst/>
          </a:prstGeom>
          <a:solidFill>
            <a:srgbClr val="98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7" name="Google Shape;2107;p108"/>
          <p:cNvSpPr/>
          <p:nvPr/>
        </p:nvSpPr>
        <p:spPr>
          <a:xfrm>
            <a:off x="4685699" y="2846171"/>
            <a:ext cx="310500" cy="106200"/>
          </a:xfrm>
          <a:prstGeom prst="rect">
            <a:avLst/>
          </a:prstGeom>
          <a:solidFill>
            <a:srgbClr val="98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8" name="Google Shape;2108;p108"/>
          <p:cNvSpPr/>
          <p:nvPr/>
        </p:nvSpPr>
        <p:spPr>
          <a:xfrm>
            <a:off x="4364184" y="2963776"/>
            <a:ext cx="178500" cy="106200"/>
          </a:xfrm>
          <a:prstGeom prst="rect">
            <a:avLst/>
          </a:prstGeom>
          <a:solidFill>
            <a:srgbClr val="A61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9" name="Google Shape;2109;p108"/>
          <p:cNvSpPr/>
          <p:nvPr/>
        </p:nvSpPr>
        <p:spPr>
          <a:xfrm>
            <a:off x="4556496" y="2963776"/>
            <a:ext cx="247500" cy="106200"/>
          </a:xfrm>
          <a:prstGeom prst="rect">
            <a:avLst/>
          </a:prstGeom>
          <a:solidFill>
            <a:srgbClr val="66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0" name="Google Shape;2110;p108"/>
          <p:cNvSpPr/>
          <p:nvPr/>
        </p:nvSpPr>
        <p:spPr>
          <a:xfrm>
            <a:off x="4816702" y="2963776"/>
            <a:ext cx="178500" cy="106200"/>
          </a:xfrm>
          <a:prstGeom prst="rect">
            <a:avLst/>
          </a:prstGeom>
          <a:solidFill>
            <a:srgbClr val="85200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1" name="Google Shape;2111;p108"/>
          <p:cNvSpPr/>
          <p:nvPr/>
        </p:nvSpPr>
        <p:spPr>
          <a:xfrm>
            <a:off x="4364819" y="3081381"/>
            <a:ext cx="310500" cy="106200"/>
          </a:xfrm>
          <a:prstGeom prst="rect">
            <a:avLst/>
          </a:prstGeom>
          <a:solidFill>
            <a:srgbClr val="98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2" name="Google Shape;2112;p108"/>
          <p:cNvSpPr/>
          <p:nvPr/>
        </p:nvSpPr>
        <p:spPr>
          <a:xfrm>
            <a:off x="4685376" y="3081381"/>
            <a:ext cx="310500" cy="106200"/>
          </a:xfrm>
          <a:prstGeom prst="rect">
            <a:avLst/>
          </a:prstGeom>
          <a:solidFill>
            <a:srgbClr val="98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3" name="Google Shape;2113;p108"/>
          <p:cNvSpPr/>
          <p:nvPr/>
        </p:nvSpPr>
        <p:spPr>
          <a:xfrm>
            <a:off x="4364507" y="3198986"/>
            <a:ext cx="178500" cy="106200"/>
          </a:xfrm>
          <a:prstGeom prst="rect">
            <a:avLst/>
          </a:prstGeom>
          <a:solidFill>
            <a:srgbClr val="5B0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4" name="Google Shape;2114;p108"/>
          <p:cNvSpPr/>
          <p:nvPr/>
        </p:nvSpPr>
        <p:spPr>
          <a:xfrm>
            <a:off x="4556819" y="3198986"/>
            <a:ext cx="247500" cy="106200"/>
          </a:xfrm>
          <a:prstGeom prst="rect">
            <a:avLst/>
          </a:prstGeom>
          <a:solidFill>
            <a:srgbClr val="98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5" name="Google Shape;2115;p108"/>
          <p:cNvSpPr/>
          <p:nvPr/>
        </p:nvSpPr>
        <p:spPr>
          <a:xfrm>
            <a:off x="4817025" y="3198986"/>
            <a:ext cx="178500" cy="106200"/>
          </a:xfrm>
          <a:prstGeom prst="rect">
            <a:avLst/>
          </a:prstGeom>
          <a:solidFill>
            <a:srgbClr val="98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6" name="Google Shape;2116;p108"/>
          <p:cNvSpPr/>
          <p:nvPr/>
        </p:nvSpPr>
        <p:spPr>
          <a:xfrm>
            <a:off x="4365142" y="3316591"/>
            <a:ext cx="310500" cy="106200"/>
          </a:xfrm>
          <a:prstGeom prst="rect">
            <a:avLst/>
          </a:prstGeom>
          <a:solidFill>
            <a:srgbClr val="98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7" name="Google Shape;2117;p108"/>
          <p:cNvSpPr/>
          <p:nvPr/>
        </p:nvSpPr>
        <p:spPr>
          <a:xfrm>
            <a:off x="4685699" y="3316591"/>
            <a:ext cx="310500" cy="106200"/>
          </a:xfrm>
          <a:prstGeom prst="rect">
            <a:avLst/>
          </a:prstGeom>
          <a:solidFill>
            <a:srgbClr val="98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8" name="Google Shape;2118;p108"/>
          <p:cNvSpPr/>
          <p:nvPr/>
        </p:nvSpPr>
        <p:spPr>
          <a:xfrm>
            <a:off x="7325900" y="2085600"/>
            <a:ext cx="1279908" cy="1130652"/>
          </a:xfrm>
          <a:prstGeom prst="cloud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119" name="Google Shape;2119;p108"/>
          <p:cNvCxnSpPr>
            <a:stCxn id="2080" idx="4"/>
            <a:endCxn id="2118" idx="2"/>
          </p:cNvCxnSpPr>
          <p:nvPr/>
        </p:nvCxnSpPr>
        <p:spPr>
          <a:xfrm>
            <a:off x="6486138" y="2650913"/>
            <a:ext cx="8436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2120" name="Google Shape;2120;p108"/>
          <p:cNvSpPr txBox="1"/>
          <p:nvPr/>
        </p:nvSpPr>
        <p:spPr>
          <a:xfrm>
            <a:off x="7629193" y="3305175"/>
            <a:ext cx="839400" cy="3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2CC"/>
                </a:highlight>
                <a:latin typeface="Roboto"/>
                <a:ea typeface="Roboto"/>
                <a:cs typeface="Roboto"/>
                <a:sym typeface="Roboto"/>
              </a:rPr>
              <a:t>Internet</a:t>
            </a:r>
            <a:endParaRPr>
              <a:highlight>
                <a:srgbClr val="FFF2CC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5" name="Google Shape;2125;p109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Introducing Snort</a:t>
            </a:r>
            <a:endParaRPr/>
          </a:p>
        </p:txBody>
      </p:sp>
      <p:sp>
        <p:nvSpPr>
          <p:cNvPr id="2126" name="Google Shape;2126;p109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1" name="Google Shape;2131;p110"/>
          <p:cNvSpPr txBox="1">
            <a:spLocks noGrp="1"/>
          </p:cNvSpPr>
          <p:nvPr>
            <p:ph type="subTitle" idx="3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Snort analyzes traffic through a series of analyzers</a:t>
            </a:r>
            <a:endParaRPr sz="1800"/>
          </a:p>
        </p:txBody>
      </p:sp>
      <p:sp>
        <p:nvSpPr>
          <p:cNvPr id="2132" name="Google Shape;2132;p110"/>
          <p:cNvSpPr txBox="1">
            <a:spLocks noGrp="1"/>
          </p:cNvSpPr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Snort Analyzers</a:t>
            </a:r>
            <a:endParaRPr dirty="0"/>
          </a:p>
        </p:txBody>
      </p:sp>
      <p:sp>
        <p:nvSpPr>
          <p:cNvPr id="2133" name="Google Shape;2133;p110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4" name="Google Shape;2134;p110"/>
          <p:cNvSpPr/>
          <p:nvPr/>
        </p:nvSpPr>
        <p:spPr>
          <a:xfrm>
            <a:off x="745950" y="1323825"/>
            <a:ext cx="2181600" cy="392400"/>
          </a:xfrm>
          <a:prstGeom prst="rect">
            <a:avLst/>
          </a:prstGeom>
          <a:solidFill>
            <a:srgbClr val="A2C4C9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Output Plugins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135" name="Google Shape;2135;p110"/>
          <p:cNvSpPr/>
          <p:nvPr/>
        </p:nvSpPr>
        <p:spPr>
          <a:xfrm>
            <a:off x="745950" y="2024490"/>
            <a:ext cx="2181600" cy="392400"/>
          </a:xfrm>
          <a:prstGeom prst="rect">
            <a:avLst/>
          </a:prstGeom>
          <a:solidFill>
            <a:srgbClr val="F9CB9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Detection Engine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136" name="Google Shape;2136;p110"/>
          <p:cNvSpPr/>
          <p:nvPr/>
        </p:nvSpPr>
        <p:spPr>
          <a:xfrm>
            <a:off x="745950" y="2725184"/>
            <a:ext cx="2181600" cy="392400"/>
          </a:xfrm>
          <a:prstGeom prst="rect">
            <a:avLst/>
          </a:prstGeom>
          <a:solidFill>
            <a:srgbClr val="EAD1D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Preprocessors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137" name="Google Shape;2137;p110"/>
          <p:cNvSpPr/>
          <p:nvPr/>
        </p:nvSpPr>
        <p:spPr>
          <a:xfrm>
            <a:off x="745950" y="3425855"/>
            <a:ext cx="2181600" cy="3924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Decoder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138" name="Google Shape;2138;p110"/>
          <p:cNvSpPr/>
          <p:nvPr/>
        </p:nvSpPr>
        <p:spPr>
          <a:xfrm>
            <a:off x="745950" y="4126525"/>
            <a:ext cx="2181600" cy="3924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Packet Capture Module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139" name="Google Shape;2139;p110"/>
          <p:cNvSpPr/>
          <p:nvPr/>
        </p:nvSpPr>
        <p:spPr>
          <a:xfrm>
            <a:off x="4245948" y="1477902"/>
            <a:ext cx="1806900" cy="392400"/>
          </a:xfrm>
          <a:prstGeom prst="rect">
            <a:avLst/>
          </a:prstGeom>
          <a:solidFill>
            <a:srgbClr val="E6B8A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Detection Plugins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140" name="Google Shape;2140;p110"/>
          <p:cNvSpPr/>
          <p:nvPr/>
        </p:nvSpPr>
        <p:spPr>
          <a:xfrm>
            <a:off x="4835300" y="2371025"/>
            <a:ext cx="628200" cy="533700"/>
          </a:xfrm>
          <a:prstGeom prst="foldedCorner">
            <a:avLst>
              <a:gd name="adj" fmla="val 34786"/>
            </a:avLst>
          </a:prstGeom>
          <a:solidFill>
            <a:srgbClr val="D9D2E9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137150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Rule File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41" name="Google Shape;2141;p110"/>
          <p:cNvSpPr txBox="1"/>
          <p:nvPr/>
        </p:nvSpPr>
        <p:spPr>
          <a:xfrm>
            <a:off x="745950" y="4695275"/>
            <a:ext cx="2181600" cy="18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Network Traffic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42" name="Google Shape;2142;p110"/>
          <p:cNvSpPr txBox="1"/>
          <p:nvPr/>
        </p:nvSpPr>
        <p:spPr>
          <a:xfrm>
            <a:off x="621900" y="688950"/>
            <a:ext cx="24297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Selected Output Module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(Log Files, console, sockets…)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143" name="Google Shape;2143;p110"/>
          <p:cNvCxnSpPr>
            <a:stCxn id="2141" idx="0"/>
            <a:endCxn id="2138" idx="2"/>
          </p:cNvCxnSpPr>
          <p:nvPr/>
        </p:nvCxnSpPr>
        <p:spPr>
          <a:xfrm rot="10800000">
            <a:off x="1836750" y="4518875"/>
            <a:ext cx="0" cy="1764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44" name="Google Shape;2144;p110"/>
          <p:cNvCxnSpPr>
            <a:stCxn id="2138" idx="0"/>
            <a:endCxn id="2137" idx="2"/>
          </p:cNvCxnSpPr>
          <p:nvPr/>
        </p:nvCxnSpPr>
        <p:spPr>
          <a:xfrm rot="10800000">
            <a:off x="1836750" y="3818125"/>
            <a:ext cx="0" cy="3084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45" name="Google Shape;2145;p110"/>
          <p:cNvCxnSpPr>
            <a:stCxn id="2137" idx="0"/>
            <a:endCxn id="2136" idx="2"/>
          </p:cNvCxnSpPr>
          <p:nvPr/>
        </p:nvCxnSpPr>
        <p:spPr>
          <a:xfrm rot="10800000">
            <a:off x="1836750" y="3117455"/>
            <a:ext cx="0" cy="3084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46" name="Google Shape;2146;p110"/>
          <p:cNvCxnSpPr>
            <a:stCxn id="2136" idx="0"/>
            <a:endCxn id="2135" idx="2"/>
          </p:cNvCxnSpPr>
          <p:nvPr/>
        </p:nvCxnSpPr>
        <p:spPr>
          <a:xfrm rot="10800000">
            <a:off x="1836750" y="2416784"/>
            <a:ext cx="0" cy="3084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47" name="Google Shape;2147;p110"/>
          <p:cNvCxnSpPr>
            <a:stCxn id="2135" idx="0"/>
            <a:endCxn id="2134" idx="2"/>
          </p:cNvCxnSpPr>
          <p:nvPr/>
        </p:nvCxnSpPr>
        <p:spPr>
          <a:xfrm rot="10800000">
            <a:off x="1836750" y="1716090"/>
            <a:ext cx="0" cy="3084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48" name="Google Shape;2148;p110"/>
          <p:cNvCxnSpPr>
            <a:endCxn id="2142" idx="2"/>
          </p:cNvCxnSpPr>
          <p:nvPr/>
        </p:nvCxnSpPr>
        <p:spPr>
          <a:xfrm rot="10800000">
            <a:off x="1836750" y="1081350"/>
            <a:ext cx="0" cy="2424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49" name="Google Shape;2149;p110"/>
          <p:cNvCxnSpPr>
            <a:stCxn id="2135" idx="3"/>
            <a:endCxn id="2139" idx="1"/>
          </p:cNvCxnSpPr>
          <p:nvPr/>
        </p:nvCxnSpPr>
        <p:spPr>
          <a:xfrm rot="10800000" flipH="1">
            <a:off x="2927550" y="1674090"/>
            <a:ext cx="1318500" cy="5466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2150" name="Google Shape;2150;p110"/>
          <p:cNvCxnSpPr>
            <a:stCxn id="2135" idx="3"/>
            <a:endCxn id="2140" idx="1"/>
          </p:cNvCxnSpPr>
          <p:nvPr/>
        </p:nvCxnSpPr>
        <p:spPr>
          <a:xfrm>
            <a:off x="2927550" y="2220690"/>
            <a:ext cx="1907700" cy="4173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dash"/>
            <a:round/>
            <a:headEnd type="none" w="med" len="med"/>
            <a:tailEnd type="triangle" w="med" len="med"/>
          </a:ln>
        </p:spPr>
      </p:cxnSp>
      <p:sp>
        <p:nvSpPr>
          <p:cNvPr id="2151" name="Google Shape;2151;p110"/>
          <p:cNvSpPr txBox="1"/>
          <p:nvPr/>
        </p:nvSpPr>
        <p:spPr>
          <a:xfrm rot="-1303733">
            <a:off x="3329069" y="2334985"/>
            <a:ext cx="1012115" cy="18862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Reads/Applies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152" name="Google Shape;2152;p110"/>
          <p:cNvCxnSpPr>
            <a:stCxn id="2140" idx="0"/>
            <a:endCxn id="2139" idx="2"/>
          </p:cNvCxnSpPr>
          <p:nvPr/>
        </p:nvCxnSpPr>
        <p:spPr>
          <a:xfrm rot="10800000">
            <a:off x="5149400" y="1870325"/>
            <a:ext cx="0" cy="5007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dash"/>
            <a:round/>
            <a:headEnd type="none" w="med" len="med"/>
            <a:tailEnd type="triangle" w="med" len="med"/>
          </a:ln>
        </p:spPr>
      </p:cxnSp>
      <p:sp>
        <p:nvSpPr>
          <p:cNvPr id="2153" name="Google Shape;2153;p110"/>
          <p:cNvSpPr txBox="1"/>
          <p:nvPr/>
        </p:nvSpPr>
        <p:spPr>
          <a:xfrm rot="1186">
            <a:off x="5183149" y="2126350"/>
            <a:ext cx="869700" cy="188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References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8" name="Google Shape;2158;p111"/>
          <p:cNvSpPr txBox="1">
            <a:spLocks noGrp="1"/>
          </p:cNvSpPr>
          <p:nvPr>
            <p:ph type="subTitle" idx="3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Captures packets from the NIC. </a:t>
            </a: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</p:txBody>
      </p:sp>
      <p:sp>
        <p:nvSpPr>
          <p:cNvPr id="2159" name="Google Shape;2159;p111"/>
          <p:cNvSpPr txBox="1">
            <a:spLocks noGrp="1"/>
          </p:cNvSpPr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Packet Capture Module</a:t>
            </a:r>
            <a:endParaRPr/>
          </a:p>
        </p:txBody>
      </p:sp>
      <p:sp>
        <p:nvSpPr>
          <p:cNvPr id="2160" name="Google Shape;2160;p111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1" name="Google Shape;2161;p111"/>
          <p:cNvSpPr/>
          <p:nvPr/>
        </p:nvSpPr>
        <p:spPr>
          <a:xfrm>
            <a:off x="745950" y="1323825"/>
            <a:ext cx="2181600" cy="392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Output Plugins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162" name="Google Shape;2162;p111"/>
          <p:cNvSpPr/>
          <p:nvPr/>
        </p:nvSpPr>
        <p:spPr>
          <a:xfrm>
            <a:off x="745950" y="2024490"/>
            <a:ext cx="2181600" cy="392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Detection Engine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163" name="Google Shape;2163;p111"/>
          <p:cNvSpPr/>
          <p:nvPr/>
        </p:nvSpPr>
        <p:spPr>
          <a:xfrm>
            <a:off x="745950" y="2725184"/>
            <a:ext cx="2181600" cy="392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Preprocessors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164" name="Google Shape;2164;p111"/>
          <p:cNvSpPr/>
          <p:nvPr/>
        </p:nvSpPr>
        <p:spPr>
          <a:xfrm>
            <a:off x="745950" y="3425855"/>
            <a:ext cx="2181600" cy="392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Decoder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165" name="Google Shape;2165;p111"/>
          <p:cNvSpPr/>
          <p:nvPr/>
        </p:nvSpPr>
        <p:spPr>
          <a:xfrm>
            <a:off x="745950" y="4126525"/>
            <a:ext cx="2181600" cy="3924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Packet Capture Module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66" name="Google Shape;2166;p111"/>
          <p:cNvSpPr/>
          <p:nvPr/>
        </p:nvSpPr>
        <p:spPr>
          <a:xfrm>
            <a:off x="4245948" y="1477902"/>
            <a:ext cx="1806900" cy="392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Detection Plugins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167" name="Google Shape;2167;p111"/>
          <p:cNvSpPr/>
          <p:nvPr/>
        </p:nvSpPr>
        <p:spPr>
          <a:xfrm>
            <a:off x="4835300" y="2371025"/>
            <a:ext cx="628200" cy="533700"/>
          </a:xfrm>
          <a:prstGeom prst="foldedCorner">
            <a:avLst>
              <a:gd name="adj" fmla="val 34786"/>
            </a:avLst>
          </a:prstGeom>
          <a:solidFill>
            <a:schemeClr val="lt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137150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Rule File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68" name="Google Shape;2168;p111"/>
          <p:cNvSpPr txBox="1"/>
          <p:nvPr/>
        </p:nvSpPr>
        <p:spPr>
          <a:xfrm>
            <a:off x="745950" y="4695275"/>
            <a:ext cx="2181600" cy="18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Network Traffic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69" name="Google Shape;2169;p111"/>
          <p:cNvSpPr txBox="1"/>
          <p:nvPr/>
        </p:nvSpPr>
        <p:spPr>
          <a:xfrm>
            <a:off x="621900" y="688950"/>
            <a:ext cx="24297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Selected Output Module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(Log Files, console, sockets…)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170" name="Google Shape;2170;p111"/>
          <p:cNvCxnSpPr>
            <a:stCxn id="2168" idx="0"/>
            <a:endCxn id="2165" idx="2"/>
          </p:cNvCxnSpPr>
          <p:nvPr/>
        </p:nvCxnSpPr>
        <p:spPr>
          <a:xfrm rot="10800000">
            <a:off x="1836750" y="4518875"/>
            <a:ext cx="0" cy="1764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71" name="Google Shape;2171;p111"/>
          <p:cNvCxnSpPr>
            <a:stCxn id="2165" idx="0"/>
            <a:endCxn id="2164" idx="2"/>
          </p:cNvCxnSpPr>
          <p:nvPr/>
        </p:nvCxnSpPr>
        <p:spPr>
          <a:xfrm rot="10800000">
            <a:off x="1836750" y="3818125"/>
            <a:ext cx="0" cy="3084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72" name="Google Shape;2172;p111"/>
          <p:cNvCxnSpPr>
            <a:stCxn id="2164" idx="0"/>
            <a:endCxn id="2163" idx="2"/>
          </p:cNvCxnSpPr>
          <p:nvPr/>
        </p:nvCxnSpPr>
        <p:spPr>
          <a:xfrm rot="10800000">
            <a:off x="1836750" y="3117455"/>
            <a:ext cx="0" cy="3084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73" name="Google Shape;2173;p111"/>
          <p:cNvCxnSpPr>
            <a:stCxn id="2163" idx="0"/>
            <a:endCxn id="2162" idx="2"/>
          </p:cNvCxnSpPr>
          <p:nvPr/>
        </p:nvCxnSpPr>
        <p:spPr>
          <a:xfrm rot="10800000">
            <a:off x="1836750" y="2416784"/>
            <a:ext cx="0" cy="3084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74" name="Google Shape;2174;p111"/>
          <p:cNvCxnSpPr>
            <a:stCxn id="2162" idx="0"/>
            <a:endCxn id="2161" idx="2"/>
          </p:cNvCxnSpPr>
          <p:nvPr/>
        </p:nvCxnSpPr>
        <p:spPr>
          <a:xfrm rot="10800000">
            <a:off x="1836750" y="1716090"/>
            <a:ext cx="0" cy="3084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75" name="Google Shape;2175;p111"/>
          <p:cNvCxnSpPr>
            <a:endCxn id="2169" idx="2"/>
          </p:cNvCxnSpPr>
          <p:nvPr/>
        </p:nvCxnSpPr>
        <p:spPr>
          <a:xfrm rot="10800000">
            <a:off x="1836750" y="1081350"/>
            <a:ext cx="0" cy="2424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76" name="Google Shape;2176;p111"/>
          <p:cNvCxnSpPr>
            <a:stCxn id="2162" idx="3"/>
            <a:endCxn id="2166" idx="1"/>
          </p:cNvCxnSpPr>
          <p:nvPr/>
        </p:nvCxnSpPr>
        <p:spPr>
          <a:xfrm rot="10800000" flipH="1">
            <a:off x="2927550" y="1674090"/>
            <a:ext cx="1318500" cy="5466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2177" name="Google Shape;2177;p111"/>
          <p:cNvCxnSpPr>
            <a:stCxn id="2162" idx="3"/>
            <a:endCxn id="2167" idx="1"/>
          </p:cNvCxnSpPr>
          <p:nvPr/>
        </p:nvCxnSpPr>
        <p:spPr>
          <a:xfrm>
            <a:off x="2927550" y="2220690"/>
            <a:ext cx="1907700" cy="4173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dash"/>
            <a:round/>
            <a:headEnd type="none" w="med" len="med"/>
            <a:tailEnd type="triangle" w="med" len="med"/>
          </a:ln>
        </p:spPr>
      </p:cxnSp>
      <p:sp>
        <p:nvSpPr>
          <p:cNvPr id="2178" name="Google Shape;2178;p111"/>
          <p:cNvSpPr txBox="1"/>
          <p:nvPr/>
        </p:nvSpPr>
        <p:spPr>
          <a:xfrm rot="-1303733">
            <a:off x="3329069" y="2334985"/>
            <a:ext cx="1012115" cy="18862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Reads/Applies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179" name="Google Shape;2179;p111"/>
          <p:cNvCxnSpPr>
            <a:stCxn id="2167" idx="0"/>
            <a:endCxn id="2166" idx="2"/>
          </p:cNvCxnSpPr>
          <p:nvPr/>
        </p:nvCxnSpPr>
        <p:spPr>
          <a:xfrm rot="10800000">
            <a:off x="5149400" y="1870325"/>
            <a:ext cx="0" cy="5007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dash"/>
            <a:round/>
            <a:headEnd type="none" w="med" len="med"/>
            <a:tailEnd type="triangle" w="med" len="med"/>
          </a:ln>
        </p:spPr>
      </p:cxnSp>
      <p:sp>
        <p:nvSpPr>
          <p:cNvPr id="2180" name="Google Shape;2180;p111"/>
          <p:cNvSpPr txBox="1"/>
          <p:nvPr/>
        </p:nvSpPr>
        <p:spPr>
          <a:xfrm rot="1186">
            <a:off x="5183149" y="2126350"/>
            <a:ext cx="869700" cy="188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References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5" name="Google Shape;2185;p112"/>
          <p:cNvSpPr txBox="1">
            <a:spLocks noGrp="1"/>
          </p:cNvSpPr>
          <p:nvPr>
            <p:ph type="subTitle" idx="3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Fits the captured packet into data structures easily understood by Snort. </a:t>
            </a: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</p:txBody>
      </p:sp>
      <p:sp>
        <p:nvSpPr>
          <p:cNvPr id="2186" name="Google Shape;2186;p112"/>
          <p:cNvSpPr txBox="1">
            <a:spLocks noGrp="1"/>
          </p:cNvSpPr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Decoder</a:t>
            </a:r>
            <a:endParaRPr/>
          </a:p>
        </p:txBody>
      </p:sp>
      <p:sp>
        <p:nvSpPr>
          <p:cNvPr id="2187" name="Google Shape;2187;p112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8" name="Google Shape;2188;p112"/>
          <p:cNvSpPr/>
          <p:nvPr/>
        </p:nvSpPr>
        <p:spPr>
          <a:xfrm>
            <a:off x="745950" y="1323825"/>
            <a:ext cx="2181600" cy="392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Output Plugins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189" name="Google Shape;2189;p112"/>
          <p:cNvSpPr/>
          <p:nvPr/>
        </p:nvSpPr>
        <p:spPr>
          <a:xfrm>
            <a:off x="745950" y="2024490"/>
            <a:ext cx="2181600" cy="392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Detection Engine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190" name="Google Shape;2190;p112"/>
          <p:cNvSpPr/>
          <p:nvPr/>
        </p:nvSpPr>
        <p:spPr>
          <a:xfrm>
            <a:off x="745950" y="2725184"/>
            <a:ext cx="2181600" cy="392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Preprocessors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191" name="Google Shape;2191;p112"/>
          <p:cNvSpPr/>
          <p:nvPr/>
        </p:nvSpPr>
        <p:spPr>
          <a:xfrm>
            <a:off x="745950" y="3425855"/>
            <a:ext cx="2181600" cy="3924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Decoder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92" name="Google Shape;2192;p112"/>
          <p:cNvSpPr/>
          <p:nvPr/>
        </p:nvSpPr>
        <p:spPr>
          <a:xfrm>
            <a:off x="745950" y="4126525"/>
            <a:ext cx="2181600" cy="3924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Packet Capture Module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193" name="Google Shape;2193;p112"/>
          <p:cNvSpPr/>
          <p:nvPr/>
        </p:nvSpPr>
        <p:spPr>
          <a:xfrm>
            <a:off x="4245948" y="1477902"/>
            <a:ext cx="1806900" cy="392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Detection Plugins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194" name="Google Shape;2194;p112"/>
          <p:cNvSpPr/>
          <p:nvPr/>
        </p:nvSpPr>
        <p:spPr>
          <a:xfrm>
            <a:off x="4835300" y="2371025"/>
            <a:ext cx="628200" cy="533700"/>
          </a:xfrm>
          <a:prstGeom prst="foldedCorner">
            <a:avLst>
              <a:gd name="adj" fmla="val 34786"/>
            </a:avLst>
          </a:prstGeom>
          <a:solidFill>
            <a:schemeClr val="lt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137150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Rule File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95" name="Google Shape;2195;p112"/>
          <p:cNvSpPr txBox="1"/>
          <p:nvPr/>
        </p:nvSpPr>
        <p:spPr>
          <a:xfrm>
            <a:off x="745950" y="4695275"/>
            <a:ext cx="2181600" cy="18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Network Traffic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96" name="Google Shape;2196;p112"/>
          <p:cNvSpPr txBox="1"/>
          <p:nvPr/>
        </p:nvSpPr>
        <p:spPr>
          <a:xfrm>
            <a:off x="621900" y="688950"/>
            <a:ext cx="24297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Selected Output Module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(Log Files, console, sockets…)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197" name="Google Shape;2197;p112"/>
          <p:cNvCxnSpPr>
            <a:stCxn id="2195" idx="0"/>
            <a:endCxn id="2192" idx="2"/>
          </p:cNvCxnSpPr>
          <p:nvPr/>
        </p:nvCxnSpPr>
        <p:spPr>
          <a:xfrm rot="10800000">
            <a:off x="1836750" y="4518875"/>
            <a:ext cx="0" cy="1764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98" name="Google Shape;2198;p112"/>
          <p:cNvCxnSpPr>
            <a:stCxn id="2192" idx="0"/>
            <a:endCxn id="2191" idx="2"/>
          </p:cNvCxnSpPr>
          <p:nvPr/>
        </p:nvCxnSpPr>
        <p:spPr>
          <a:xfrm rot="10800000">
            <a:off x="1836750" y="3818125"/>
            <a:ext cx="0" cy="3084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99" name="Google Shape;2199;p112"/>
          <p:cNvCxnSpPr>
            <a:stCxn id="2191" idx="0"/>
            <a:endCxn id="2190" idx="2"/>
          </p:cNvCxnSpPr>
          <p:nvPr/>
        </p:nvCxnSpPr>
        <p:spPr>
          <a:xfrm rot="10800000">
            <a:off x="1836750" y="3117455"/>
            <a:ext cx="0" cy="3084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00" name="Google Shape;2200;p112"/>
          <p:cNvCxnSpPr>
            <a:stCxn id="2190" idx="0"/>
            <a:endCxn id="2189" idx="2"/>
          </p:cNvCxnSpPr>
          <p:nvPr/>
        </p:nvCxnSpPr>
        <p:spPr>
          <a:xfrm rot="10800000">
            <a:off x="1836750" y="2416784"/>
            <a:ext cx="0" cy="3084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01" name="Google Shape;2201;p112"/>
          <p:cNvCxnSpPr>
            <a:stCxn id="2189" idx="0"/>
            <a:endCxn id="2188" idx="2"/>
          </p:cNvCxnSpPr>
          <p:nvPr/>
        </p:nvCxnSpPr>
        <p:spPr>
          <a:xfrm rot="10800000">
            <a:off x="1836750" y="1716090"/>
            <a:ext cx="0" cy="3084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02" name="Google Shape;2202;p112"/>
          <p:cNvCxnSpPr>
            <a:endCxn id="2196" idx="2"/>
          </p:cNvCxnSpPr>
          <p:nvPr/>
        </p:nvCxnSpPr>
        <p:spPr>
          <a:xfrm rot="10800000">
            <a:off x="1836750" y="1081350"/>
            <a:ext cx="0" cy="2424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03" name="Google Shape;2203;p112"/>
          <p:cNvCxnSpPr>
            <a:stCxn id="2189" idx="3"/>
            <a:endCxn id="2193" idx="1"/>
          </p:cNvCxnSpPr>
          <p:nvPr/>
        </p:nvCxnSpPr>
        <p:spPr>
          <a:xfrm rot="10800000" flipH="1">
            <a:off x="2927550" y="1674090"/>
            <a:ext cx="1318500" cy="5466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2204" name="Google Shape;2204;p112"/>
          <p:cNvCxnSpPr>
            <a:stCxn id="2189" idx="3"/>
            <a:endCxn id="2194" idx="1"/>
          </p:cNvCxnSpPr>
          <p:nvPr/>
        </p:nvCxnSpPr>
        <p:spPr>
          <a:xfrm>
            <a:off x="2927550" y="2220690"/>
            <a:ext cx="1907700" cy="4173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dash"/>
            <a:round/>
            <a:headEnd type="none" w="med" len="med"/>
            <a:tailEnd type="triangle" w="med" len="med"/>
          </a:ln>
        </p:spPr>
      </p:cxnSp>
      <p:sp>
        <p:nvSpPr>
          <p:cNvPr id="2205" name="Google Shape;2205;p112"/>
          <p:cNvSpPr txBox="1"/>
          <p:nvPr/>
        </p:nvSpPr>
        <p:spPr>
          <a:xfrm rot="-1303733">
            <a:off x="3329069" y="2334985"/>
            <a:ext cx="1012115" cy="18862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Reads/Applies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206" name="Google Shape;2206;p112"/>
          <p:cNvCxnSpPr>
            <a:stCxn id="2194" idx="0"/>
            <a:endCxn id="2193" idx="2"/>
          </p:cNvCxnSpPr>
          <p:nvPr/>
        </p:nvCxnSpPr>
        <p:spPr>
          <a:xfrm rot="10800000">
            <a:off x="5149400" y="1870325"/>
            <a:ext cx="0" cy="5007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dash"/>
            <a:round/>
            <a:headEnd type="none" w="med" len="med"/>
            <a:tailEnd type="triangle" w="med" len="med"/>
          </a:ln>
        </p:spPr>
      </p:cxnSp>
      <p:sp>
        <p:nvSpPr>
          <p:cNvPr id="2207" name="Google Shape;2207;p112"/>
          <p:cNvSpPr txBox="1"/>
          <p:nvPr/>
        </p:nvSpPr>
        <p:spPr>
          <a:xfrm rot="1186">
            <a:off x="5183149" y="2126350"/>
            <a:ext cx="869700" cy="188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References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563</TotalTime>
  <Words>2320</Words>
  <Application>Microsoft Office PowerPoint</Application>
  <PresentationFormat>On-screen Show (16:9)</PresentationFormat>
  <Paragraphs>394</Paragraphs>
  <Slides>46</Slides>
  <Notes>45</Notes>
  <HiddenSlides>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46</vt:i4>
      </vt:variant>
    </vt:vector>
  </HeadingPairs>
  <TitlesOfParts>
    <vt:vector size="55" baseType="lpstr">
      <vt:lpstr>Roboto Medium</vt:lpstr>
      <vt:lpstr>Roboto Mono</vt:lpstr>
      <vt:lpstr>Roboto Mono Medium</vt:lpstr>
      <vt:lpstr>Arial</vt:lpstr>
      <vt:lpstr>Roboto Light</vt:lpstr>
      <vt:lpstr>Roboto</vt:lpstr>
      <vt:lpstr>Roboto Thin</vt:lpstr>
      <vt:lpstr>Simple Light</vt:lpstr>
      <vt:lpstr>Simple Light</vt:lpstr>
      <vt:lpstr>  </vt:lpstr>
      <vt:lpstr>Today’s Objectives </vt:lpstr>
      <vt:lpstr>10 Minutes</vt:lpstr>
      <vt:lpstr>Intrusion Detection System</vt:lpstr>
      <vt:lpstr>Intrusion Detection Systems </vt:lpstr>
      <vt:lpstr>Introducing Snort</vt:lpstr>
      <vt:lpstr>Snort Analyzers</vt:lpstr>
      <vt:lpstr>Packet Capture Module</vt:lpstr>
      <vt:lpstr>Decoder</vt:lpstr>
      <vt:lpstr>Preprocessors</vt:lpstr>
      <vt:lpstr>Rules Files</vt:lpstr>
      <vt:lpstr>Detection Plugins</vt:lpstr>
      <vt:lpstr>Detection Engine</vt:lpstr>
      <vt:lpstr>Output Plugins</vt:lpstr>
      <vt:lpstr>The Rules</vt:lpstr>
      <vt:lpstr>Example Snort Rules</vt:lpstr>
      <vt:lpstr>Example Snort Rules</vt:lpstr>
      <vt:lpstr>Example Snort Rules</vt:lpstr>
      <vt:lpstr>Example Snort Rules</vt:lpstr>
      <vt:lpstr>Example Snort Rules</vt:lpstr>
      <vt:lpstr>Example Snort Rules</vt:lpstr>
      <vt:lpstr>Installing Snort</vt:lpstr>
      <vt:lpstr>20 Minutes</vt:lpstr>
      <vt:lpstr>PowerPoint Presentation</vt:lpstr>
      <vt:lpstr>You will need to know how to run Snort from the command line for two reasons:  Using Snort to identify suspicious activity in packet captures  Quickly testing different configurations</vt:lpstr>
      <vt:lpstr>Running Snort</vt:lpstr>
      <vt:lpstr>20 Minutes</vt:lpstr>
      <vt:lpstr>PowerPoint Presentation</vt:lpstr>
      <vt:lpstr>PowerPoint Presentation</vt:lpstr>
      <vt:lpstr>Snort Rules in Depth</vt:lpstr>
      <vt:lpstr>Snort Rules in Depth</vt:lpstr>
      <vt:lpstr>Snort Rules in Depth</vt:lpstr>
      <vt:lpstr>Snort Rules in Depth</vt:lpstr>
      <vt:lpstr>msg </vt:lpstr>
      <vt:lpstr>itype  </vt:lpstr>
      <vt:lpstr>content </vt:lpstr>
      <vt:lpstr>depth   </vt:lpstr>
      <vt:lpstr>metadata    </vt:lpstr>
      <vt:lpstr>classtype     </vt:lpstr>
      <vt:lpstr>sid      </vt:lpstr>
      <vt:lpstr>rev       </vt:lpstr>
      <vt:lpstr>15 Minutes</vt:lpstr>
      <vt:lpstr>PowerPoint Presentation</vt:lpstr>
      <vt:lpstr>15 Minutes</vt:lpstr>
      <vt:lpstr>PowerPoint Presentation</vt:lpstr>
      <vt:lpstr>Today’s Objectives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Linux 2 Day 1  </dc:title>
  <cp:lastModifiedBy>Schmidt, Daniel(CID)</cp:lastModifiedBy>
  <cp:revision>8</cp:revision>
  <dcterms:modified xsi:type="dcterms:W3CDTF">2019-12-09T21:04:18Z</dcterms:modified>
</cp:coreProperties>
</file>